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76"/>
  </p:notesMasterIdLst>
  <p:sldIdLst>
    <p:sldId id="290" r:id="rId2"/>
    <p:sldId id="291" r:id="rId3"/>
    <p:sldId id="306" r:id="rId4"/>
    <p:sldId id="307" r:id="rId5"/>
    <p:sldId id="308" r:id="rId6"/>
    <p:sldId id="309" r:id="rId7"/>
    <p:sldId id="310" r:id="rId8"/>
    <p:sldId id="311" r:id="rId9"/>
    <p:sldId id="314" r:id="rId10"/>
    <p:sldId id="315" r:id="rId11"/>
    <p:sldId id="312" r:id="rId12"/>
    <p:sldId id="292" r:id="rId13"/>
    <p:sldId id="316" r:id="rId14"/>
    <p:sldId id="321" r:id="rId15"/>
    <p:sldId id="323" r:id="rId16"/>
    <p:sldId id="324" r:id="rId17"/>
    <p:sldId id="325" r:id="rId18"/>
    <p:sldId id="326" r:id="rId19"/>
    <p:sldId id="322" r:id="rId20"/>
    <p:sldId id="327" r:id="rId21"/>
    <p:sldId id="328" r:id="rId22"/>
    <p:sldId id="329" r:id="rId23"/>
    <p:sldId id="330" r:id="rId24"/>
    <p:sldId id="331" r:id="rId25"/>
    <p:sldId id="332" r:id="rId26"/>
    <p:sldId id="333" r:id="rId27"/>
    <p:sldId id="334" r:id="rId28"/>
    <p:sldId id="335" r:id="rId29"/>
    <p:sldId id="336" r:id="rId30"/>
    <p:sldId id="337" r:id="rId31"/>
    <p:sldId id="338" r:id="rId32"/>
    <p:sldId id="344" r:id="rId33"/>
    <p:sldId id="345" r:id="rId34"/>
    <p:sldId id="346" r:id="rId35"/>
    <p:sldId id="347" r:id="rId36"/>
    <p:sldId id="348" r:id="rId37"/>
    <p:sldId id="349" r:id="rId38"/>
    <p:sldId id="350" r:id="rId39"/>
    <p:sldId id="351" r:id="rId40"/>
    <p:sldId id="352" r:id="rId41"/>
    <p:sldId id="353" r:id="rId42"/>
    <p:sldId id="354" r:id="rId43"/>
    <p:sldId id="355" r:id="rId44"/>
    <p:sldId id="356" r:id="rId45"/>
    <p:sldId id="357" r:id="rId46"/>
    <p:sldId id="358" r:id="rId47"/>
    <p:sldId id="359" r:id="rId48"/>
    <p:sldId id="360" r:id="rId49"/>
    <p:sldId id="340" r:id="rId50"/>
    <p:sldId id="341" r:id="rId51"/>
    <p:sldId id="342" r:id="rId52"/>
    <p:sldId id="343" r:id="rId53"/>
    <p:sldId id="305" r:id="rId54"/>
    <p:sldId id="339" r:id="rId55"/>
    <p:sldId id="313" r:id="rId56"/>
    <p:sldId id="362" r:id="rId57"/>
    <p:sldId id="361" r:id="rId58"/>
    <p:sldId id="363" r:id="rId59"/>
    <p:sldId id="364" r:id="rId60"/>
    <p:sldId id="365" r:id="rId61"/>
    <p:sldId id="366" r:id="rId62"/>
    <p:sldId id="367" r:id="rId63"/>
    <p:sldId id="368" r:id="rId64"/>
    <p:sldId id="369" r:id="rId65"/>
    <p:sldId id="370" r:id="rId66"/>
    <p:sldId id="371" r:id="rId67"/>
    <p:sldId id="304" r:id="rId68"/>
    <p:sldId id="302" r:id="rId69"/>
    <p:sldId id="300" r:id="rId70"/>
    <p:sldId id="301" r:id="rId71"/>
    <p:sldId id="372" r:id="rId72"/>
    <p:sldId id="303" r:id="rId73"/>
    <p:sldId id="374" r:id="rId74"/>
    <p:sldId id="373" r:id="rId7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9" autoAdjust="0"/>
    <p:restoredTop sz="94660"/>
  </p:normalViewPr>
  <p:slideViewPr>
    <p:cSldViewPr snapToGrid="0">
      <p:cViewPr varScale="1">
        <p:scale>
          <a:sx n="78" d="100"/>
          <a:sy n="78" d="100"/>
        </p:scale>
        <p:origin x="102"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3B84A3-D8D4-4F1D-8F9E-13A02EBDD425}" type="datetimeFigureOut">
              <a:rPr lang="zh-CN" altLang="en-US" smtClean="0"/>
              <a:t>2020/7/29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476CEC-D0BD-4DD9-8C48-5895FF31B401}" type="slidenum">
              <a:rPr lang="zh-CN" altLang="en-US" smtClean="0"/>
              <a:t>‹#›</a:t>
            </a:fld>
            <a:endParaRPr lang="zh-CN" altLang="en-US"/>
          </a:p>
        </p:txBody>
      </p:sp>
    </p:spTree>
    <p:extLst>
      <p:ext uri="{BB962C8B-B14F-4D97-AF65-F5344CB8AC3E}">
        <p14:creationId xmlns:p14="http://schemas.microsoft.com/office/powerpoint/2010/main" val="998310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1">
          <a:blip r:embed="rId2"/>
          <a:stretch>
            <a:fillRect l="-2000" t="-3000" r="-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9403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2941" y="486834"/>
            <a:ext cx="3876887" cy="481753"/>
          </a:xfrm>
        </p:spPr>
        <p:txBody>
          <a:bodyPr/>
          <a:lstStyle>
            <a:lvl1pPr>
              <a:defRPr sz="2400"/>
            </a:lvl1pPr>
          </a:lstStyle>
          <a:p>
            <a:r>
              <a:rPr lang="zh-CN" altLang="en-US" b="1" dirty="0">
                <a:solidFill>
                  <a:schemeClr val="accent1">
                    <a:lumMod val="75000"/>
                  </a:schemeClr>
                </a:solidFill>
                <a:latin typeface="微软雅黑" panose="020B0503020204020204" charset="-122"/>
                <a:ea typeface="微软雅黑" panose="020B0503020204020204" charset="-122"/>
                <a:sym typeface="+mn-ea"/>
              </a:rPr>
              <a:t>一、</a:t>
            </a:r>
            <a:r>
              <a:rPr lang="en-US" altLang="zh-CN" b="1" dirty="0">
                <a:solidFill>
                  <a:schemeClr val="accent1">
                    <a:lumMod val="75000"/>
                  </a:schemeClr>
                </a:solidFill>
                <a:latin typeface="微软雅黑" panose="020B0503020204020204" charset="-122"/>
                <a:ea typeface="微软雅黑" panose="020B0503020204020204" charset="-122"/>
                <a:sym typeface="+mn-ea"/>
              </a:rPr>
              <a:t>XXXXX</a:t>
            </a:r>
            <a:endParaRPr lang="zh-CN" altLang="en-US" dirty="0"/>
          </a:p>
        </p:txBody>
      </p:sp>
      <p:sp>
        <p:nvSpPr>
          <p:cNvPr id="3" name="日期占位符 2"/>
          <p:cNvSpPr>
            <a:spLocks noGrp="1"/>
          </p:cNvSpPr>
          <p:nvPr>
            <p:ph type="dt" sz="half" idx="10"/>
          </p:nvPr>
        </p:nvSpPr>
        <p:spPr>
          <a:xfrm>
            <a:off x="1117600" y="8475134"/>
            <a:ext cx="3657600" cy="486833"/>
          </a:xfrm>
        </p:spPr>
        <p:txBody>
          <a:bodyPr/>
          <a:lstStyle/>
          <a:p>
            <a:fld id="{263DB197-84B0-484E-9C0F-88358ECCB797}" type="datetimeFigureOut">
              <a:rPr lang="zh-CN" altLang="en-US" smtClean="0"/>
              <a:t>2020/7/29</a:t>
            </a:fld>
            <a:endParaRPr lang="zh-CN" altLang="en-US"/>
          </a:p>
        </p:txBody>
      </p:sp>
      <p:sp>
        <p:nvSpPr>
          <p:cNvPr id="4" name="页脚占位符 3"/>
          <p:cNvSpPr>
            <a:spLocks noGrp="1"/>
          </p:cNvSpPr>
          <p:nvPr>
            <p:ph type="ftr" sz="quarter" idx="11"/>
          </p:nvPr>
        </p:nvSpPr>
        <p:spPr>
          <a:xfrm>
            <a:off x="5384800" y="8475134"/>
            <a:ext cx="5486400" cy="486833"/>
          </a:xfrm>
        </p:spPr>
        <p:txBody>
          <a:bodyPr/>
          <a:lstStyle/>
          <a:p>
            <a:endParaRPr lang="zh-CN" altLang="en-US"/>
          </a:p>
        </p:txBody>
      </p:sp>
      <p:sp>
        <p:nvSpPr>
          <p:cNvPr id="5" name="灯片编号占位符 4"/>
          <p:cNvSpPr>
            <a:spLocks noGrp="1"/>
          </p:cNvSpPr>
          <p:nvPr>
            <p:ph type="sldNum" sz="quarter" idx="12"/>
          </p:nvPr>
        </p:nvSpPr>
        <p:spPr>
          <a:xfrm>
            <a:off x="11480800" y="8475134"/>
            <a:ext cx="3657600" cy="486833"/>
          </a:xfrm>
        </p:spPr>
        <p:txBody>
          <a:bodyPr/>
          <a:lstStyle/>
          <a:p>
            <a:fld id="{E077DA78-E013-4A8C-AD75-63A150561B10}" type="slidenum">
              <a:rPr lang="zh-CN" altLang="en-US" smtClean="0"/>
              <a:t>‹#›</a:t>
            </a:fld>
            <a:endParaRPr lang="zh-CN" altLang="en-US"/>
          </a:p>
        </p:txBody>
      </p:sp>
    </p:spTree>
    <p:extLst>
      <p:ext uri="{BB962C8B-B14F-4D97-AF65-F5344CB8AC3E}">
        <p14:creationId xmlns:p14="http://schemas.microsoft.com/office/powerpoint/2010/main" val="2344973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1117600" y="8475134"/>
            <a:ext cx="3657600" cy="486833"/>
          </a:xfrm>
        </p:spPr>
        <p:txBody>
          <a:bodyPr/>
          <a:lstStyle/>
          <a:p>
            <a:fld id="{263DB197-84B0-484E-9C0F-88358ECCB797}" type="datetimeFigureOut">
              <a:rPr lang="zh-CN" altLang="en-US" smtClean="0"/>
              <a:t>2020/7/29</a:t>
            </a:fld>
            <a:endParaRPr lang="zh-CN" altLang="en-US"/>
          </a:p>
        </p:txBody>
      </p:sp>
      <p:sp>
        <p:nvSpPr>
          <p:cNvPr id="4" name="页脚占位符 3"/>
          <p:cNvSpPr>
            <a:spLocks noGrp="1"/>
          </p:cNvSpPr>
          <p:nvPr>
            <p:ph type="ftr" sz="quarter" idx="11"/>
          </p:nvPr>
        </p:nvSpPr>
        <p:spPr>
          <a:xfrm>
            <a:off x="5384800" y="8475134"/>
            <a:ext cx="5486400" cy="486833"/>
          </a:xfrm>
        </p:spPr>
        <p:txBody>
          <a:bodyPr/>
          <a:lstStyle/>
          <a:p>
            <a:endParaRPr lang="zh-CN" altLang="en-US"/>
          </a:p>
        </p:txBody>
      </p:sp>
      <p:sp>
        <p:nvSpPr>
          <p:cNvPr id="5" name="灯片编号占位符 4"/>
          <p:cNvSpPr>
            <a:spLocks noGrp="1"/>
          </p:cNvSpPr>
          <p:nvPr>
            <p:ph type="sldNum" sz="quarter" idx="12"/>
          </p:nvPr>
        </p:nvSpPr>
        <p:spPr>
          <a:xfrm>
            <a:off x="11480800" y="8475134"/>
            <a:ext cx="3657600" cy="486833"/>
          </a:xfrm>
        </p:spPr>
        <p:txBody>
          <a:bodyPr/>
          <a:lstStyle/>
          <a:p>
            <a:fld id="{E077DA78-E013-4A8C-AD75-63A150561B10}" type="slidenum">
              <a:rPr lang="zh-CN" altLang="en-US" smtClean="0"/>
              <a:t>‹#›</a:t>
            </a:fld>
            <a:endParaRPr lang="zh-CN" altLang="en-US"/>
          </a:p>
        </p:txBody>
      </p:sp>
    </p:spTree>
    <p:extLst>
      <p:ext uri="{BB962C8B-B14F-4D97-AF65-F5344CB8AC3E}">
        <p14:creationId xmlns:p14="http://schemas.microsoft.com/office/powerpoint/2010/main" val="3236110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95444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6"/>
          <a:stretch>
            <a:fillRect l="-2000" t="-3000" r="-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924701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6" r:id="rId4"/>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38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572"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761"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9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978" algn="l" defTabSz="914377" rtl="0" eaLnBrk="1" latinLnBrk="0" hangingPunct="1">
        <a:defRPr sz="1800" kern="1200">
          <a:solidFill>
            <a:schemeClr val="tx1"/>
          </a:solidFill>
          <a:latin typeface="+mn-lt"/>
          <a:ea typeface="+mn-ea"/>
          <a:cs typeface="+mn-cs"/>
        </a:defRPr>
      </a:lvl7pPr>
      <a:lvl8pPr marL="3201167" algn="l" defTabSz="914377" rtl="0" eaLnBrk="1" latinLnBrk="0" hangingPunct="1">
        <a:defRPr sz="1800" kern="1200">
          <a:solidFill>
            <a:schemeClr val="tx1"/>
          </a:solidFill>
          <a:latin typeface="+mn-lt"/>
          <a:ea typeface="+mn-ea"/>
          <a:cs typeface="+mn-cs"/>
        </a:defRPr>
      </a:lvl8pPr>
      <a:lvl9pPr marL="3658355"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05085" y="2744531"/>
            <a:ext cx="4557658" cy="748988"/>
          </a:xfrm>
          <a:prstGeom prst="rect">
            <a:avLst/>
          </a:prstGeom>
          <a:noFill/>
        </p:spPr>
        <p:txBody>
          <a:bodyPr wrap="none" rtlCol="0">
            <a:spAutoFit/>
          </a:bodyPr>
          <a:lstStyle/>
          <a:p>
            <a:r>
              <a:rPr lang="zh-CN" altLang="en-US" sz="4267" dirty="0">
                <a:solidFill>
                  <a:schemeClr val="bg1"/>
                </a:solidFill>
                <a:latin typeface="思源黑体 CN Bold" panose="020B0800000000000000" charset="-122"/>
                <a:ea typeface="思源黑体 CN Bold" panose="020B0800000000000000" charset="-122"/>
              </a:rPr>
              <a:t>系统的运维和安全</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F92C33-6CF5-47A1-8A43-F8E50FD141F7}"/>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最终</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我们的系统完成了</a:t>
            </a:r>
          </a:p>
        </p:txBody>
      </p:sp>
      <p:pic>
        <p:nvPicPr>
          <p:cNvPr id="4" name="图片 3">
            <a:extLst>
              <a:ext uri="{FF2B5EF4-FFF2-40B4-BE49-F238E27FC236}">
                <a16:creationId xmlns:a16="http://schemas.microsoft.com/office/drawing/2014/main" id="{6EA4A98D-1ABE-41B2-BD84-C17EDD3CFBBF}"/>
              </a:ext>
            </a:extLst>
          </p:cNvPr>
          <p:cNvPicPr>
            <a:picLocks noChangeAspect="1"/>
          </p:cNvPicPr>
          <p:nvPr/>
        </p:nvPicPr>
        <p:blipFill>
          <a:blip r:embed="rId2"/>
          <a:stretch>
            <a:fillRect/>
          </a:stretch>
        </p:blipFill>
        <p:spPr>
          <a:xfrm>
            <a:off x="4633822" y="0"/>
            <a:ext cx="4753155" cy="6858000"/>
          </a:xfrm>
          <a:prstGeom prst="rect">
            <a:avLst/>
          </a:prstGeom>
        </p:spPr>
      </p:pic>
      <p:sp>
        <p:nvSpPr>
          <p:cNvPr id="5" name="文本框 4">
            <a:extLst>
              <a:ext uri="{FF2B5EF4-FFF2-40B4-BE49-F238E27FC236}">
                <a16:creationId xmlns:a16="http://schemas.microsoft.com/office/drawing/2014/main" id="{8841B3E3-2965-4B44-9B38-E59CDEE52197}"/>
              </a:ext>
            </a:extLst>
          </p:cNvPr>
          <p:cNvSpPr txBox="1"/>
          <p:nvPr/>
        </p:nvSpPr>
        <p:spPr>
          <a:xfrm>
            <a:off x="827903" y="1445741"/>
            <a:ext cx="3647152" cy="1200329"/>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它包含：前端集群、基础集群、</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后台服务集群、第三方应用集群、</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中间件及存储服务监控集群和安全</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防御集群</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06858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F9666F-8BF1-4ED9-95C4-4740348EE9C8}"/>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运维在这个过程中做什么</a:t>
            </a:r>
          </a:p>
        </p:txBody>
      </p:sp>
      <p:sp>
        <p:nvSpPr>
          <p:cNvPr id="3" name="文本框 2">
            <a:extLst>
              <a:ext uri="{FF2B5EF4-FFF2-40B4-BE49-F238E27FC236}">
                <a16:creationId xmlns:a16="http://schemas.microsoft.com/office/drawing/2014/main" id="{E1408791-AF8C-46FD-BD3B-6E2A89942C79}"/>
              </a:ext>
            </a:extLst>
          </p:cNvPr>
          <p:cNvSpPr txBox="1"/>
          <p:nvPr/>
        </p:nvSpPr>
        <p:spPr>
          <a:xfrm>
            <a:off x="827902" y="1618735"/>
            <a:ext cx="3089307" cy="923330"/>
          </a:xfrm>
          <a:prstGeom prst="rect">
            <a:avLst/>
          </a:prstGeom>
          <a:noFill/>
        </p:spPr>
        <p:txBody>
          <a:bodyPr wrap="none" rtlCol="0">
            <a:spAutoFit/>
          </a:bodyPr>
          <a:lstStyle/>
          <a:p>
            <a:pPr algn="l"/>
            <a:r>
              <a:rPr lang="en-US" altLang="zh-CN" b="0" i="0" dirty="0">
                <a:solidFill>
                  <a:srgbClr val="222222"/>
                </a:solidFill>
                <a:effectLst/>
                <a:latin typeface="微软雅黑" panose="020B0503020204020204" pitchFamily="34" charset="-122"/>
                <a:ea typeface="微软雅黑" panose="020B0503020204020204" pitchFamily="34" charset="-122"/>
              </a:rPr>
              <a:t>1</a:t>
            </a:r>
            <a:r>
              <a:rPr lang="zh-CN" altLang="en-US" b="0" i="0" dirty="0">
                <a:solidFill>
                  <a:srgbClr val="222222"/>
                </a:solidFill>
                <a:effectLst/>
                <a:latin typeface="微软雅黑" panose="020B0503020204020204" pitchFamily="34" charset="-122"/>
                <a:ea typeface="微软雅黑" panose="020B0503020204020204" pitchFamily="34" charset="-122"/>
              </a:rPr>
              <a:t>、保障业务长期稳定运行。</a:t>
            </a:r>
            <a:endParaRPr lang="en-US" altLang="zh-CN" b="0" i="0" dirty="0">
              <a:solidFill>
                <a:srgbClr val="222222"/>
              </a:solidFill>
              <a:effectLst/>
              <a:latin typeface="微软雅黑" panose="020B0503020204020204" pitchFamily="34" charset="-122"/>
              <a:ea typeface="微软雅黑" panose="020B0503020204020204" pitchFamily="34" charset="-122"/>
            </a:endParaRPr>
          </a:p>
          <a:p>
            <a:pPr algn="l"/>
            <a:endParaRPr lang="zh-CN" altLang="en-US" b="0" i="0" dirty="0">
              <a:solidFill>
                <a:srgbClr val="222222"/>
              </a:solidFill>
              <a:effectLst/>
              <a:latin typeface="微软雅黑" panose="020B0503020204020204" pitchFamily="34" charset="-122"/>
              <a:ea typeface="微软雅黑" panose="020B0503020204020204" pitchFamily="34" charset="-122"/>
            </a:endParaRPr>
          </a:p>
          <a:p>
            <a:pPr algn="l"/>
            <a:r>
              <a:rPr lang="en-US" altLang="zh-CN" b="0" i="0" dirty="0">
                <a:solidFill>
                  <a:srgbClr val="222222"/>
                </a:solidFill>
                <a:effectLst/>
                <a:latin typeface="微软雅黑" panose="020B0503020204020204" pitchFamily="34" charset="-122"/>
                <a:ea typeface="微软雅黑" panose="020B0503020204020204" pitchFamily="34" charset="-122"/>
              </a:rPr>
              <a:t>2</a:t>
            </a:r>
            <a:r>
              <a:rPr lang="zh-CN" altLang="en-US" b="0" i="0" dirty="0">
                <a:solidFill>
                  <a:srgbClr val="222222"/>
                </a:solidFill>
                <a:effectLst/>
                <a:latin typeface="微软雅黑" panose="020B0503020204020204" pitchFamily="34" charset="-122"/>
                <a:ea typeface="微软雅黑" panose="020B0503020204020204" pitchFamily="34" charset="-122"/>
              </a:rPr>
              <a:t>、保障数据安全可靠。</a:t>
            </a:r>
          </a:p>
        </p:txBody>
      </p:sp>
    </p:spTree>
    <p:extLst>
      <p:ext uri="{BB962C8B-B14F-4D97-AF65-F5344CB8AC3E}">
        <p14:creationId xmlns:p14="http://schemas.microsoft.com/office/powerpoint/2010/main" val="1149632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7CCDE3-26A2-477E-B2B0-2CFFE71C8C5F}"/>
              </a:ext>
            </a:extLst>
          </p:cNvPr>
          <p:cNvSpPr>
            <a:spLocks noGrp="1"/>
          </p:cNvSpPr>
          <p:nvPr>
            <p:ph type="title"/>
          </p:nvPr>
        </p:nvSpPr>
        <p:spPr/>
        <p:txBody>
          <a:bodyPr/>
          <a:lstStyle/>
          <a:p>
            <a:r>
              <a:rPr lang="zh-CN" altLang="en-US" dirty="0"/>
              <a:t>如何保障业务稳定运行</a:t>
            </a:r>
          </a:p>
        </p:txBody>
      </p:sp>
      <p:sp>
        <p:nvSpPr>
          <p:cNvPr id="3" name="文本框 2">
            <a:extLst>
              <a:ext uri="{FF2B5EF4-FFF2-40B4-BE49-F238E27FC236}">
                <a16:creationId xmlns:a16="http://schemas.microsoft.com/office/drawing/2014/main" id="{695CE252-B1BB-4F43-AC7D-E24C512FBBF1}"/>
              </a:ext>
            </a:extLst>
          </p:cNvPr>
          <p:cNvSpPr txBox="1"/>
          <p:nvPr/>
        </p:nvSpPr>
        <p:spPr>
          <a:xfrm>
            <a:off x="840260" y="1334529"/>
            <a:ext cx="5217197" cy="535531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需要满足条件：</a:t>
            </a:r>
            <a:endParaRPr lang="en-US" altLang="zh-CN" dirty="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a:latin typeface="微软雅黑" panose="020B0503020204020204" pitchFamily="34" charset="-122"/>
                <a:ea typeface="微软雅黑" panose="020B0503020204020204" pitchFamily="34" charset="-122"/>
              </a:rPr>
              <a:t>性能指标</a:t>
            </a:r>
            <a:endParaRPr lang="en-US" altLang="zh-CN" dirty="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a:latin typeface="微软雅黑" panose="020B0503020204020204" pitchFamily="34" charset="-122"/>
                <a:ea typeface="微软雅黑" panose="020B0503020204020204" pitchFamily="34" charset="-122"/>
              </a:rPr>
              <a:t>稳定性</a:t>
            </a:r>
            <a:endParaRPr lang="en-US" altLang="zh-CN" dirty="0">
              <a:latin typeface="微软雅黑" panose="020B0503020204020204" pitchFamily="34" charset="-122"/>
              <a:ea typeface="微软雅黑" panose="020B0503020204020204" pitchFamily="34" charset="-122"/>
            </a:endParaRPr>
          </a:p>
          <a:p>
            <a:pPr marL="342900" indent="-342900">
              <a:buAutoNum type="arabicPeriod"/>
            </a:pPr>
            <a:r>
              <a:rPr lang="zh-CN" altLang="en-US" dirty="0">
                <a:latin typeface="微软雅黑" panose="020B0503020204020204" pitchFamily="34" charset="-122"/>
                <a:ea typeface="微软雅黑" panose="020B0503020204020204" pitchFamily="34" charset="-122"/>
              </a:rPr>
              <a:t>可用性</a:t>
            </a:r>
            <a:endParaRPr lang="en-US" altLang="zh-CN" dirty="0">
              <a:latin typeface="微软雅黑" panose="020B0503020204020204" pitchFamily="34" charset="-122"/>
              <a:ea typeface="微软雅黑" panose="020B0503020204020204" pitchFamily="34" charset="-122"/>
            </a:endParaRPr>
          </a:p>
          <a:p>
            <a:pPr marL="342900" indent="-342900">
              <a:buAutoNum type="arabicPeriod"/>
            </a:pPr>
            <a:r>
              <a:rPr lang="zh-CN" altLang="en-US" dirty="0">
                <a:latin typeface="微软雅黑" panose="020B0503020204020204" pitchFamily="34" charset="-122"/>
                <a:ea typeface="微软雅黑" panose="020B0503020204020204" pitchFamily="34" charset="-122"/>
              </a:rPr>
              <a:t>可拓展性</a:t>
            </a:r>
            <a:endParaRPr lang="en-US" altLang="zh-CN" dirty="0">
              <a:latin typeface="微软雅黑" panose="020B0503020204020204" pitchFamily="34" charset="-122"/>
              <a:ea typeface="微软雅黑" panose="020B0503020204020204" pitchFamily="34" charset="-122"/>
            </a:endParaRPr>
          </a:p>
          <a:p>
            <a:pPr marL="342900" indent="-342900">
              <a:buAutoNum type="arabicPeriod"/>
            </a:pPr>
            <a:r>
              <a:rPr lang="zh-CN" altLang="en-US" dirty="0">
                <a:latin typeface="微软雅黑" panose="020B0503020204020204" pitchFamily="34" charset="-122"/>
                <a:ea typeface="微软雅黑" panose="020B0503020204020204" pitchFamily="34" charset="-122"/>
              </a:rPr>
              <a:t>安全性</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需要涉及的领域和人员：</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主机系统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系统管理员</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网络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网络管理员</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数据库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数据库管理员</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应用服务</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应用系统管理员</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工具开发</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运维开发工程师</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安全加固和审计</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安全工程师</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基础架构师</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监控工程师</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桌面运维</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IDC</a:t>
            </a:r>
            <a:r>
              <a:rPr lang="zh-CN" altLang="en-US" dirty="0">
                <a:latin typeface="微软雅黑" panose="020B0503020204020204" pitchFamily="34" charset="-122"/>
                <a:ea typeface="微软雅黑" panose="020B0503020204020204" pitchFamily="34" charset="-122"/>
              </a:rPr>
              <a:t>运维</a:t>
            </a:r>
            <a:endParaRPr lang="en-US" altLang="zh-CN" dirty="0">
              <a:latin typeface="微软雅黑" panose="020B0503020204020204" pitchFamily="34" charset="-122"/>
              <a:ea typeface="微软雅黑" panose="020B0503020204020204" pitchFamily="34" charset="-122"/>
            </a:endParaRPr>
          </a:p>
          <a:p>
            <a:r>
              <a:rPr lang="en-US" altLang="zh-CN" b="0" i="0" dirty="0">
                <a:solidFill>
                  <a:srgbClr val="1A1A1A"/>
                </a:solidFill>
                <a:effectLst/>
                <a:latin typeface="微软雅黑" panose="020B0503020204020204" pitchFamily="34" charset="-122"/>
                <a:ea typeface="微软雅黑" panose="020B0503020204020204" pitchFamily="34" charset="-122"/>
              </a:rPr>
              <a:t>SRE(Site Reliability Engineer)——</a:t>
            </a:r>
            <a:r>
              <a:rPr lang="zh-CN" altLang="en-US" b="0" i="0" dirty="0">
                <a:solidFill>
                  <a:srgbClr val="1A1A1A"/>
                </a:solidFill>
                <a:effectLst/>
                <a:latin typeface="微软雅黑" panose="020B0503020204020204" pitchFamily="34" charset="-122"/>
                <a:ea typeface="微软雅黑" panose="020B0503020204020204" pitchFamily="34" charset="-122"/>
              </a:rPr>
              <a:t>最洋气的头衔</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12135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8F91E4-C1EA-481C-969D-41D6F975549B}"/>
              </a:ext>
            </a:extLst>
          </p:cNvPr>
          <p:cNvSpPr>
            <a:spLocks noGrp="1"/>
          </p:cNvSpPr>
          <p:nvPr>
            <p:ph type="title"/>
          </p:nvPr>
        </p:nvSpPr>
        <p:spPr/>
        <p:txBody>
          <a:bodyPr/>
          <a:lstStyle/>
          <a:p>
            <a:r>
              <a:rPr lang="en-US" altLang="zh-CN" dirty="0"/>
              <a:t>SLA</a:t>
            </a:r>
            <a:r>
              <a:rPr lang="zh-CN" altLang="en-US" dirty="0"/>
              <a:t>体系</a:t>
            </a:r>
          </a:p>
        </p:txBody>
      </p:sp>
      <p:sp>
        <p:nvSpPr>
          <p:cNvPr id="4" name="文本框 3">
            <a:extLst>
              <a:ext uri="{FF2B5EF4-FFF2-40B4-BE49-F238E27FC236}">
                <a16:creationId xmlns:a16="http://schemas.microsoft.com/office/drawing/2014/main" id="{95F46AAC-0B06-4BE9-AB28-62D9D4F6D3FD}"/>
              </a:ext>
            </a:extLst>
          </p:cNvPr>
          <p:cNvSpPr txBox="1"/>
          <p:nvPr/>
        </p:nvSpPr>
        <p:spPr>
          <a:xfrm>
            <a:off x="864973" y="1396314"/>
            <a:ext cx="8075737" cy="2585323"/>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SLA</a:t>
            </a:r>
            <a:r>
              <a:rPr lang="zh-CN" altLang="en-US" dirty="0">
                <a:latin typeface="微软雅黑" panose="020B0503020204020204" pitchFamily="34" charset="-122"/>
                <a:ea typeface="微软雅黑" panose="020B0503020204020204" pitchFamily="34" charset="-122"/>
              </a:rPr>
              <a:t>体系：服务的可用性可以用服务承诺</a:t>
            </a:r>
            <a:r>
              <a:rPr lang="en-US" altLang="zh-CN" dirty="0">
                <a:latin typeface="微软雅黑" panose="020B0503020204020204" pitchFamily="34" charset="-122"/>
                <a:ea typeface="微软雅黑" panose="020B0503020204020204" pitchFamily="34" charset="-122"/>
              </a:rPr>
              <a:t>-SLA</a:t>
            </a:r>
            <a:r>
              <a:rPr lang="zh-CN" altLang="en-US" dirty="0">
                <a:latin typeface="微软雅黑" panose="020B0503020204020204" pitchFamily="34" charset="-122"/>
                <a:ea typeface="微软雅黑" panose="020B0503020204020204" pitchFamily="34" charset="-122"/>
              </a:rPr>
              <a:t>、服务目标</a:t>
            </a:r>
            <a:r>
              <a:rPr lang="en-US" altLang="zh-CN" dirty="0">
                <a:latin typeface="微软雅黑" panose="020B0503020204020204" pitchFamily="34" charset="-122"/>
                <a:ea typeface="微软雅黑" panose="020B0503020204020204" pitchFamily="34" charset="-122"/>
              </a:rPr>
              <a:t>-SLO</a:t>
            </a:r>
            <a:r>
              <a:rPr lang="zh-CN" altLang="en-US" dirty="0">
                <a:latin typeface="微软雅黑" panose="020B0503020204020204" pitchFamily="34" charset="-122"/>
                <a:ea typeface="微软雅黑" panose="020B0503020204020204" pitchFamily="34" charset="-122"/>
              </a:rPr>
              <a:t>、</a:t>
            </a:r>
            <a:r>
              <a:rPr lang="zh-CN" altLang="en-US" b="0" i="0" dirty="0">
                <a:solidFill>
                  <a:srgbClr val="4D4D4D"/>
                </a:solidFill>
                <a:effectLst/>
                <a:latin typeface="微软雅黑" panose="020B0503020204020204" pitchFamily="34" charset="-122"/>
                <a:ea typeface="微软雅黑" panose="020B0503020204020204" pitchFamily="34" charset="-122"/>
              </a:rPr>
              <a:t>服务指标</a:t>
            </a:r>
            <a:r>
              <a:rPr lang="en-US" altLang="zh-CN" b="0" i="0" dirty="0">
                <a:solidFill>
                  <a:srgbClr val="4D4D4D"/>
                </a:solidFill>
                <a:effectLst/>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SLI</a:t>
            </a: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通用的性能指标分为几类：</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系统运维的监控指标：</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Disk</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Net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Load</a:t>
            </a: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应用性能的响应指标：</a:t>
            </a:r>
            <a:r>
              <a:rPr lang="en-US" altLang="zh-CN" dirty="0">
                <a:latin typeface="微软雅黑" panose="020B0503020204020204" pitchFamily="34" charset="-122"/>
                <a:ea typeface="微软雅黑" panose="020B0503020204020204" pitchFamily="34" charset="-122"/>
              </a:rPr>
              <a:t>TPS</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QPS</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Response Code</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Latency</a:t>
            </a: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监控系统的自定义指标：</a:t>
            </a:r>
            <a:r>
              <a:rPr lang="en-US" altLang="zh-CN" dirty="0">
                <a:latin typeface="微软雅黑" panose="020B0503020204020204" pitchFamily="34" charset="-122"/>
                <a:ea typeface="微软雅黑" panose="020B0503020204020204" pitchFamily="34" charset="-122"/>
              </a:rPr>
              <a:t>Error</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Warning</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Down</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Emergency</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Critical</a:t>
            </a:r>
          </a:p>
        </p:txBody>
      </p:sp>
    </p:spTree>
    <p:extLst>
      <p:ext uri="{BB962C8B-B14F-4D97-AF65-F5344CB8AC3E}">
        <p14:creationId xmlns:p14="http://schemas.microsoft.com/office/powerpoint/2010/main" val="942824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D0A8F7-F44D-46FD-904E-E0991848C87F}"/>
              </a:ext>
            </a:extLst>
          </p:cNvPr>
          <p:cNvSpPr>
            <a:spLocks noGrp="1"/>
          </p:cNvSpPr>
          <p:nvPr>
            <p:ph type="title"/>
          </p:nvPr>
        </p:nvSpPr>
        <p:spPr/>
        <p:txBody>
          <a:bodyPr/>
          <a:lstStyle/>
          <a:p>
            <a:r>
              <a:rPr lang="en-US" altLang="zh-CN" dirty="0"/>
              <a:t>SLA</a:t>
            </a:r>
            <a:r>
              <a:rPr lang="zh-CN" altLang="en-US" dirty="0"/>
              <a:t>体系</a:t>
            </a:r>
          </a:p>
        </p:txBody>
      </p:sp>
      <p:pic>
        <p:nvPicPr>
          <p:cNvPr id="2050" name="Picture 2">
            <a:extLst>
              <a:ext uri="{FF2B5EF4-FFF2-40B4-BE49-F238E27FC236}">
                <a16:creationId xmlns:a16="http://schemas.microsoft.com/office/drawing/2014/main" id="{F1E27E42-B133-4407-BDD6-1CB2C5532A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444" y="4520574"/>
            <a:ext cx="10613111" cy="2919412"/>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E6A5DF68-1AF9-4EB7-B643-41E0EB6A0B7D}"/>
              </a:ext>
            </a:extLst>
          </p:cNvPr>
          <p:cNvSpPr txBox="1"/>
          <p:nvPr/>
        </p:nvSpPr>
        <p:spPr>
          <a:xfrm>
            <a:off x="827903" y="1359243"/>
            <a:ext cx="10986277" cy="3416320"/>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作为企业服务商</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至少要达到</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个</a:t>
            </a:r>
            <a:r>
              <a:rPr lang="en-US" altLang="zh-CN" dirty="0">
                <a:latin typeface="微软雅黑" panose="020B0503020204020204" pitchFamily="34" charset="-122"/>
                <a:ea typeface="微软雅黑" panose="020B0503020204020204" pitchFamily="34" charset="-122"/>
              </a:rPr>
              <a:t>9</a:t>
            </a:r>
            <a:r>
              <a:rPr lang="zh-CN" altLang="en-US" dirty="0">
                <a:latin typeface="微软雅黑" panose="020B0503020204020204" pitchFamily="34" charset="-122"/>
                <a:ea typeface="微软雅黑" panose="020B0503020204020204" pitchFamily="34" charset="-122"/>
              </a:rPr>
              <a:t>的标准，极少数的企业会要求达到</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个</a:t>
            </a:r>
            <a:r>
              <a:rPr lang="en-US" altLang="zh-CN" dirty="0">
                <a:latin typeface="微软雅黑" panose="020B0503020204020204" pitchFamily="34" charset="-122"/>
                <a:ea typeface="微软雅黑" panose="020B0503020204020204" pitchFamily="34" charset="-122"/>
              </a:rPr>
              <a:t>9</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AWS/</a:t>
            </a:r>
            <a:r>
              <a:rPr lang="zh-CN" altLang="en-US" dirty="0">
                <a:latin typeface="微软雅黑" panose="020B0503020204020204" pitchFamily="34" charset="-122"/>
                <a:ea typeface="微软雅黑" panose="020B0503020204020204" pitchFamily="34" charset="-122"/>
              </a:rPr>
              <a:t>阿里云）</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国家级的基础</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体系会要求有</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个</a:t>
            </a:r>
            <a:r>
              <a:rPr lang="en-US" altLang="zh-CN" dirty="0">
                <a:latin typeface="微软雅黑" panose="020B0503020204020204" pitchFamily="34" charset="-122"/>
                <a:ea typeface="微软雅黑" panose="020B0503020204020204" pitchFamily="34" charset="-122"/>
              </a:rPr>
              <a:t>9</a:t>
            </a:r>
            <a:r>
              <a:rPr lang="zh-CN" altLang="en-US" dirty="0">
                <a:latin typeface="微软雅黑" panose="020B0503020204020204" pitchFamily="34" charset="-122"/>
                <a:ea typeface="微软雅黑" panose="020B0503020204020204" pitchFamily="34" charset="-122"/>
              </a:rPr>
              <a:t>的出现（电信</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高铁</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电网）</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每一级都代表着不同的实现难度和资源的消耗</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比如</a:t>
            </a:r>
            <a:r>
              <a:rPr lang="en-US" altLang="zh-CN" dirty="0">
                <a:latin typeface="微软雅黑" panose="020B0503020204020204" pitchFamily="34" charset="-122"/>
                <a:ea typeface="微软雅黑" panose="020B0503020204020204" pitchFamily="34" charset="-122"/>
              </a:rPr>
              <a:t>AWS</a:t>
            </a:r>
            <a:r>
              <a:rPr lang="zh-CN" altLang="en-US" dirty="0">
                <a:latin typeface="微软雅黑" panose="020B0503020204020204" pitchFamily="34" charset="-122"/>
                <a:ea typeface="微软雅黑" panose="020B0503020204020204" pitchFamily="34" charset="-122"/>
              </a:rPr>
              <a:t>承诺，如果它的系统</a:t>
            </a:r>
            <a:r>
              <a:rPr lang="en-US" altLang="zh-CN" dirty="0">
                <a:latin typeface="微软雅黑" panose="020B0503020204020204" pitchFamily="34" charset="-122"/>
                <a:ea typeface="微软雅黑" panose="020B0503020204020204" pitchFamily="34" charset="-122"/>
              </a:rPr>
              <a:t>SLA</a:t>
            </a:r>
            <a:r>
              <a:rPr lang="zh-CN" altLang="en-US" dirty="0">
                <a:latin typeface="微软雅黑" panose="020B0503020204020204" pitchFamily="34" charset="-122"/>
                <a:ea typeface="微软雅黑" panose="020B0503020204020204" pitchFamily="34" charset="-122"/>
              </a:rPr>
              <a:t>水平低于</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个</a:t>
            </a:r>
            <a:r>
              <a:rPr lang="en-US" altLang="zh-CN" dirty="0">
                <a:latin typeface="微软雅黑" panose="020B0503020204020204" pitchFamily="34" charset="-122"/>
                <a:ea typeface="微软雅黑" panose="020B0503020204020204" pitchFamily="34" charset="-122"/>
              </a:rPr>
              <a:t>9</a:t>
            </a:r>
            <a:r>
              <a:rPr lang="zh-CN" altLang="en-US" dirty="0">
                <a:latin typeface="微软雅黑" panose="020B0503020204020204" pitchFamily="34" charset="-122"/>
                <a:ea typeface="微软雅黑" panose="020B0503020204020204" pitchFamily="34" charset="-122"/>
              </a:rPr>
              <a:t>，那么下个月收费降低</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，低于</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个</a:t>
            </a:r>
            <a:r>
              <a:rPr lang="en-US" altLang="zh-CN" dirty="0">
                <a:latin typeface="微软雅黑" panose="020B0503020204020204" pitchFamily="34" charset="-122"/>
                <a:ea typeface="微软雅黑" panose="020B0503020204020204" pitchFamily="34" charset="-122"/>
              </a:rPr>
              <a:t>9</a:t>
            </a:r>
            <a:r>
              <a:rPr lang="zh-CN" altLang="en-US" dirty="0">
                <a:latin typeface="微软雅黑" panose="020B0503020204020204" pitchFamily="34" charset="-122"/>
                <a:ea typeface="微软雅黑" panose="020B0503020204020204" pitchFamily="34" charset="-122"/>
              </a:rPr>
              <a:t>，降低</a:t>
            </a:r>
            <a:r>
              <a:rPr lang="en-US" altLang="zh-CN" dirty="0">
                <a:latin typeface="微软雅黑" panose="020B0503020204020204" pitchFamily="34" charset="-122"/>
                <a:ea typeface="微软雅黑" panose="020B0503020204020204" pitchFamily="34" charset="-122"/>
              </a:rPr>
              <a:t>25%</a:t>
            </a:r>
          </a:p>
          <a:p>
            <a:endParaRPr lang="en-US" altLang="zh-CN" dirty="0">
              <a:latin typeface="微软雅黑" panose="020B0503020204020204" pitchFamily="34" charset="-122"/>
              <a:ea typeface="微软雅黑" panose="020B0503020204020204" pitchFamily="34" charset="-122"/>
            </a:endParaRPr>
          </a:p>
          <a:p>
            <a:pPr algn="l"/>
            <a:r>
              <a:rPr lang="zh-CN" altLang="en-US" i="0" dirty="0">
                <a:effectLst/>
                <a:latin typeface="微软雅黑" panose="020B0503020204020204" pitchFamily="34" charset="-122"/>
                <a:ea typeface="微软雅黑" panose="020B0503020204020204" pitchFamily="34" charset="-122"/>
              </a:rPr>
              <a:t>一般地，描述系统出现故障的可能性和故障出现后的恢复能力，有两个基础的指标：</a:t>
            </a:r>
            <a:r>
              <a:rPr lang="en-US" altLang="zh-CN" i="0" dirty="0">
                <a:effectLst/>
                <a:latin typeface="微软雅黑" panose="020B0503020204020204" pitchFamily="34" charset="-122"/>
                <a:ea typeface="微软雅黑" panose="020B0503020204020204" pitchFamily="34" charset="-122"/>
              </a:rPr>
              <a:t>MTBF</a:t>
            </a:r>
            <a:r>
              <a:rPr lang="zh-CN" altLang="en-US" i="0" dirty="0">
                <a:effectLst/>
                <a:latin typeface="微软雅黑" panose="020B0503020204020204" pitchFamily="34" charset="-122"/>
                <a:ea typeface="微软雅黑" panose="020B0503020204020204" pitchFamily="34" charset="-122"/>
              </a:rPr>
              <a:t>和</a:t>
            </a:r>
            <a:r>
              <a:rPr lang="en-US" altLang="zh-CN" i="0" dirty="0">
                <a:effectLst/>
                <a:latin typeface="微软雅黑" panose="020B0503020204020204" pitchFamily="34" charset="-122"/>
                <a:ea typeface="微软雅黑" panose="020B0503020204020204" pitchFamily="34" charset="-122"/>
              </a:rPr>
              <a:t>MTTR</a:t>
            </a:r>
            <a:r>
              <a:rPr lang="zh-CN" altLang="en-US" i="0" dirty="0">
                <a:effectLst/>
                <a:latin typeface="微软雅黑" panose="020B0503020204020204" pitchFamily="34" charset="-122"/>
                <a:ea typeface="微软雅黑" panose="020B0503020204020204" pitchFamily="34" charset="-122"/>
              </a:rPr>
              <a:t>：</a:t>
            </a:r>
          </a:p>
          <a:p>
            <a:pPr algn="l"/>
            <a:r>
              <a:rPr lang="en-US" altLang="zh-CN" i="0" dirty="0">
                <a:effectLst/>
                <a:latin typeface="微软雅黑" panose="020B0503020204020204" pitchFamily="34" charset="-122"/>
                <a:ea typeface="微软雅黑" panose="020B0503020204020204" pitchFamily="34" charset="-122"/>
              </a:rPr>
              <a:t>MTBF</a:t>
            </a:r>
            <a:r>
              <a:rPr lang="zh-CN" altLang="en-US" i="0" dirty="0">
                <a:effectLst/>
                <a:latin typeface="微软雅黑" panose="020B0503020204020204" pitchFamily="34" charset="-122"/>
                <a:ea typeface="微软雅黑" panose="020B0503020204020204" pitchFamily="34" charset="-122"/>
              </a:rPr>
              <a:t>（</a:t>
            </a:r>
            <a:r>
              <a:rPr lang="en-US" altLang="zh-CN" i="0" dirty="0">
                <a:effectLst/>
                <a:latin typeface="微软雅黑" panose="020B0503020204020204" pitchFamily="34" charset="-122"/>
                <a:ea typeface="微软雅黑" panose="020B0503020204020204" pitchFamily="34" charset="-122"/>
              </a:rPr>
              <a:t>Mean Time Between Failures</a:t>
            </a:r>
            <a:r>
              <a:rPr lang="zh-CN" altLang="en-US" i="0" dirty="0">
                <a:effectLst/>
                <a:latin typeface="微软雅黑" panose="020B0503020204020204" pitchFamily="34" charset="-122"/>
                <a:ea typeface="微软雅黑" panose="020B0503020204020204" pitchFamily="34" charset="-122"/>
              </a:rPr>
              <a:t>）：平均故障间隔时间，即系统可以无故障运行的预期时间；</a:t>
            </a:r>
          </a:p>
          <a:p>
            <a:pPr algn="l"/>
            <a:r>
              <a:rPr lang="en-US" altLang="zh-CN" i="0" dirty="0">
                <a:effectLst/>
                <a:latin typeface="微软雅黑" panose="020B0503020204020204" pitchFamily="34" charset="-122"/>
                <a:ea typeface="微软雅黑" panose="020B0503020204020204" pitchFamily="34" charset="-122"/>
              </a:rPr>
              <a:t>MTTR</a:t>
            </a:r>
            <a:r>
              <a:rPr lang="zh-CN" altLang="en-US" i="0" dirty="0">
                <a:effectLst/>
                <a:latin typeface="微软雅黑" panose="020B0503020204020204" pitchFamily="34" charset="-122"/>
                <a:ea typeface="微软雅黑" panose="020B0503020204020204" pitchFamily="34" charset="-122"/>
              </a:rPr>
              <a:t>（</a:t>
            </a:r>
            <a:r>
              <a:rPr lang="en-US" altLang="zh-CN" i="0" dirty="0">
                <a:effectLst/>
                <a:latin typeface="微软雅黑" panose="020B0503020204020204" pitchFamily="34" charset="-122"/>
                <a:ea typeface="微软雅黑" panose="020B0503020204020204" pitchFamily="34" charset="-122"/>
              </a:rPr>
              <a:t>Mean Time to Repair</a:t>
            </a:r>
            <a:r>
              <a:rPr lang="zh-CN" altLang="en-US" i="0" dirty="0">
                <a:effectLst/>
                <a:latin typeface="微软雅黑" panose="020B0503020204020204" pitchFamily="34" charset="-122"/>
                <a:ea typeface="微软雅黑" panose="020B0503020204020204" pitchFamily="34" charset="-122"/>
              </a:rPr>
              <a:t>）：平均修复时间，即发生故障后，系统可以恢复到正常运行的预期时间。</a:t>
            </a:r>
            <a:endParaRPr lang="en-US" altLang="zh-CN" i="0" dirty="0">
              <a:effectLst/>
              <a:latin typeface="微软雅黑" panose="020B0503020204020204" pitchFamily="34" charset="-122"/>
              <a:ea typeface="微软雅黑" panose="020B0503020204020204" pitchFamily="34" charset="-122"/>
            </a:endParaRPr>
          </a:p>
          <a:p>
            <a:pPr algn="l"/>
            <a:r>
              <a:rPr lang="en-US" altLang="zh-CN" i="0" dirty="0">
                <a:effectLst/>
                <a:latin typeface="微软雅黑" panose="020B0503020204020204" pitchFamily="34" charset="-122"/>
                <a:ea typeface="微软雅黑" panose="020B0503020204020204" pitchFamily="34" charset="-122"/>
              </a:rPr>
              <a:t>MTBF</a:t>
            </a:r>
            <a:r>
              <a:rPr lang="zh-CN" altLang="en-US" i="0" dirty="0">
                <a:effectLst/>
                <a:latin typeface="微软雅黑" panose="020B0503020204020204" pitchFamily="34" charset="-122"/>
                <a:ea typeface="微软雅黑" panose="020B0503020204020204" pitchFamily="34" charset="-122"/>
              </a:rPr>
              <a:t>衡量了系统发生故障的频率，如果一个系统的</a:t>
            </a:r>
            <a:r>
              <a:rPr lang="en-US" altLang="zh-CN" i="0" dirty="0">
                <a:effectLst/>
                <a:latin typeface="微软雅黑" panose="020B0503020204020204" pitchFamily="34" charset="-122"/>
                <a:ea typeface="微软雅黑" panose="020B0503020204020204" pitchFamily="34" charset="-122"/>
              </a:rPr>
              <a:t>MTBF</a:t>
            </a:r>
            <a:r>
              <a:rPr lang="zh-CN" altLang="en-US" i="0" dirty="0">
                <a:effectLst/>
                <a:latin typeface="微软雅黑" panose="020B0503020204020204" pitchFamily="34" charset="-122"/>
                <a:ea typeface="微软雅黑" panose="020B0503020204020204" pitchFamily="34" charset="-122"/>
              </a:rPr>
              <a:t>很短，则往往意味着该系统可用性低；</a:t>
            </a:r>
            <a:endParaRPr lang="en-US" altLang="zh-CN" i="0" dirty="0">
              <a:effectLst/>
              <a:latin typeface="微软雅黑" panose="020B0503020204020204" pitchFamily="34" charset="-122"/>
              <a:ea typeface="微软雅黑" panose="020B0503020204020204" pitchFamily="34" charset="-122"/>
            </a:endParaRPr>
          </a:p>
          <a:p>
            <a:pPr algn="l"/>
            <a:r>
              <a:rPr lang="zh-CN" altLang="en-US" i="0" dirty="0">
                <a:effectLst/>
                <a:latin typeface="微软雅黑" panose="020B0503020204020204" pitchFamily="34" charset="-122"/>
                <a:ea typeface="微软雅黑" panose="020B0503020204020204" pitchFamily="34" charset="-122"/>
              </a:rPr>
              <a:t>而</a:t>
            </a:r>
            <a:r>
              <a:rPr lang="en-US" altLang="zh-CN" i="0" dirty="0">
                <a:effectLst/>
                <a:latin typeface="微软雅黑" panose="020B0503020204020204" pitchFamily="34" charset="-122"/>
                <a:ea typeface="微软雅黑" panose="020B0503020204020204" pitchFamily="34" charset="-122"/>
              </a:rPr>
              <a:t>MTTR</a:t>
            </a:r>
            <a:r>
              <a:rPr lang="zh-CN" altLang="en-US" i="0" dirty="0">
                <a:effectLst/>
                <a:latin typeface="微软雅黑" panose="020B0503020204020204" pitchFamily="34" charset="-122"/>
                <a:ea typeface="微软雅黑" panose="020B0503020204020204" pitchFamily="34" charset="-122"/>
              </a:rPr>
              <a:t>则反映了系统碰到故障后服务的恢复能力，如果系统的</a:t>
            </a:r>
            <a:r>
              <a:rPr lang="en-US" altLang="zh-CN" i="0" dirty="0">
                <a:effectLst/>
                <a:latin typeface="微软雅黑" panose="020B0503020204020204" pitchFamily="34" charset="-122"/>
                <a:ea typeface="微软雅黑" panose="020B0503020204020204" pitchFamily="34" charset="-122"/>
              </a:rPr>
              <a:t>MTTR</a:t>
            </a:r>
            <a:r>
              <a:rPr lang="zh-CN" altLang="en-US" i="0" dirty="0">
                <a:effectLst/>
                <a:latin typeface="微软雅黑" panose="020B0503020204020204" pitchFamily="34" charset="-122"/>
                <a:ea typeface="微软雅黑" panose="020B0503020204020204" pitchFamily="34" charset="-122"/>
              </a:rPr>
              <a:t>过长，</a:t>
            </a:r>
            <a:endParaRPr lang="en-US" altLang="zh-CN" i="0" dirty="0">
              <a:effectLst/>
              <a:latin typeface="微软雅黑" panose="020B0503020204020204" pitchFamily="34" charset="-122"/>
              <a:ea typeface="微软雅黑" panose="020B0503020204020204" pitchFamily="34" charset="-122"/>
            </a:endParaRPr>
          </a:p>
          <a:p>
            <a:pPr algn="l"/>
            <a:r>
              <a:rPr lang="zh-CN" altLang="en-US" i="0" dirty="0">
                <a:effectLst/>
                <a:latin typeface="微软雅黑" panose="020B0503020204020204" pitchFamily="34" charset="-122"/>
                <a:ea typeface="微软雅黑" panose="020B0503020204020204" pitchFamily="34" charset="-122"/>
              </a:rPr>
              <a:t>则说明系统一旦发生故障，需要较长时间才能恢复服务。</a:t>
            </a:r>
          </a:p>
          <a:p>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8903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26561-3B4D-44E9-9F0C-889474777E67}"/>
              </a:ext>
            </a:extLst>
          </p:cNvPr>
          <p:cNvSpPr>
            <a:spLocks noGrp="1"/>
          </p:cNvSpPr>
          <p:nvPr>
            <p:ph type="title"/>
          </p:nvPr>
        </p:nvSpPr>
        <p:spPr/>
        <p:txBody>
          <a:bodyPr/>
          <a:lstStyle/>
          <a:p>
            <a:r>
              <a:rPr lang="en-US" altLang="zh-CN" dirty="0"/>
              <a:t>SLA</a:t>
            </a:r>
            <a:r>
              <a:rPr lang="zh-CN" altLang="en-US" dirty="0"/>
              <a:t>体系</a:t>
            </a:r>
          </a:p>
        </p:txBody>
      </p:sp>
      <p:sp>
        <p:nvSpPr>
          <p:cNvPr id="3" name="文本框 2">
            <a:extLst>
              <a:ext uri="{FF2B5EF4-FFF2-40B4-BE49-F238E27FC236}">
                <a16:creationId xmlns:a16="http://schemas.microsoft.com/office/drawing/2014/main" id="{CAEB4297-37AD-4860-97EF-5F4D0C789E3F}"/>
              </a:ext>
            </a:extLst>
          </p:cNvPr>
          <p:cNvSpPr txBox="1"/>
          <p:nvPr/>
        </p:nvSpPr>
        <p:spPr>
          <a:xfrm>
            <a:off x="662941" y="1309816"/>
            <a:ext cx="10979288" cy="3139321"/>
          </a:xfrm>
          <a:prstGeom prst="rect">
            <a:avLst/>
          </a:prstGeom>
          <a:noFill/>
        </p:spPr>
        <p:txBody>
          <a:bodyPr wrap="none" rtlCol="0">
            <a:spAutoFit/>
          </a:bodyPr>
          <a:lstStyle/>
          <a:p>
            <a:r>
              <a:rPr lang="en-US" altLang="zh-CN" b="0" i="0" dirty="0">
                <a:solidFill>
                  <a:srgbClr val="4D4D4D"/>
                </a:solidFill>
                <a:effectLst/>
                <a:latin typeface="微软雅黑" panose="020B0503020204020204" pitchFamily="34" charset="-122"/>
                <a:ea typeface="微软雅黑" panose="020B0503020204020204" pitchFamily="34" charset="-122"/>
              </a:rPr>
              <a:t>SLI</a:t>
            </a:r>
            <a:r>
              <a:rPr lang="zh-CN" altLang="en-US" b="0" i="0" dirty="0">
                <a:solidFill>
                  <a:srgbClr val="4D4D4D"/>
                </a:solidFill>
                <a:effectLst/>
                <a:latin typeface="微软雅黑" panose="020B0503020204020204" pitchFamily="34" charset="-122"/>
                <a:ea typeface="微软雅黑" panose="020B0503020204020204" pitchFamily="34" charset="-122"/>
              </a:rPr>
              <a:t>是经过仔细定义的测量指标，它根据不同系统特点确定要测量什么，</a:t>
            </a:r>
            <a:r>
              <a:rPr lang="en-US" altLang="zh-CN" b="0" i="0" dirty="0">
                <a:solidFill>
                  <a:srgbClr val="4D4D4D"/>
                </a:solidFill>
                <a:effectLst/>
                <a:latin typeface="微软雅黑" panose="020B0503020204020204" pitchFamily="34" charset="-122"/>
                <a:ea typeface="微软雅黑" panose="020B0503020204020204" pitchFamily="34" charset="-122"/>
              </a:rPr>
              <a:t>SLI</a:t>
            </a:r>
            <a:r>
              <a:rPr lang="zh-CN" altLang="en-US" b="0" i="0" dirty="0">
                <a:solidFill>
                  <a:srgbClr val="4D4D4D"/>
                </a:solidFill>
                <a:effectLst/>
                <a:latin typeface="微软雅黑" panose="020B0503020204020204" pitchFamily="34" charset="-122"/>
                <a:ea typeface="微软雅黑" panose="020B0503020204020204" pitchFamily="34" charset="-122"/>
              </a:rPr>
              <a:t>的确定是一个非常复杂的过程。</a:t>
            </a:r>
            <a:endParaRPr lang="en-US" altLang="zh-CN" b="0" i="0" dirty="0">
              <a:solidFill>
                <a:srgbClr val="4D4D4D"/>
              </a:solidFill>
              <a:effectLst/>
              <a:latin typeface="微软雅黑" panose="020B0503020204020204" pitchFamily="34" charset="-122"/>
              <a:ea typeface="微软雅黑" panose="020B0503020204020204" pitchFamily="34" charset="-122"/>
            </a:endParaRPr>
          </a:p>
          <a:p>
            <a:endParaRPr lang="en-US" altLang="zh-CN" dirty="0">
              <a:solidFill>
                <a:srgbClr val="4D4D4D"/>
              </a:solidFill>
              <a:latin typeface="微软雅黑" panose="020B0503020204020204" pitchFamily="34" charset="-122"/>
              <a:ea typeface="微软雅黑" panose="020B0503020204020204" pitchFamily="34" charset="-122"/>
            </a:endParaRPr>
          </a:p>
          <a:p>
            <a:pPr algn="l"/>
            <a:r>
              <a:rPr lang="en-US" altLang="zh-CN" b="1" i="0" dirty="0">
                <a:effectLst/>
                <a:latin typeface="微软雅黑" panose="020B0503020204020204" pitchFamily="34" charset="-122"/>
                <a:ea typeface="微软雅黑" panose="020B0503020204020204" pitchFamily="34" charset="-122"/>
              </a:rPr>
              <a:t>SLI</a:t>
            </a:r>
            <a:r>
              <a:rPr lang="zh-CN" altLang="en-US" b="1" i="0" dirty="0">
                <a:effectLst/>
                <a:latin typeface="微软雅黑" panose="020B0503020204020204" pitchFamily="34" charset="-122"/>
                <a:ea typeface="微软雅黑" panose="020B0503020204020204" pitchFamily="34" charset="-122"/>
              </a:rPr>
              <a:t>的确定需要回答以下几个问题：</a:t>
            </a:r>
            <a:endParaRPr lang="zh-CN" altLang="en-US" b="0" i="0" dirty="0">
              <a:effectLst/>
              <a:latin typeface="微软雅黑" panose="020B0503020204020204" pitchFamily="34" charset="-122"/>
              <a:ea typeface="微软雅黑" panose="020B0503020204020204" pitchFamily="34" charset="-122"/>
            </a:endParaRPr>
          </a:p>
          <a:p>
            <a:pPr algn="l">
              <a:buFont typeface="+mj-lt"/>
              <a:buAutoNum type="arabicPeriod"/>
            </a:pPr>
            <a:r>
              <a:rPr lang="zh-CN" altLang="en-US" b="0" i="0" dirty="0">
                <a:effectLst/>
                <a:latin typeface="微软雅黑" panose="020B0503020204020204" pitchFamily="34" charset="-122"/>
                <a:ea typeface="微软雅黑" panose="020B0503020204020204" pitchFamily="34" charset="-122"/>
              </a:rPr>
              <a:t>要测量的指标是什么？</a:t>
            </a:r>
          </a:p>
          <a:p>
            <a:pPr algn="l">
              <a:buFont typeface="+mj-lt"/>
              <a:buAutoNum type="arabicPeriod"/>
            </a:pPr>
            <a:r>
              <a:rPr lang="zh-CN" altLang="en-US" b="0" i="0" dirty="0">
                <a:effectLst/>
                <a:latin typeface="微软雅黑" panose="020B0503020204020204" pitchFamily="34" charset="-122"/>
                <a:ea typeface="微软雅黑" panose="020B0503020204020204" pitchFamily="34" charset="-122"/>
              </a:rPr>
              <a:t>测量时的系统状态？</a:t>
            </a:r>
          </a:p>
          <a:p>
            <a:pPr algn="l">
              <a:buFont typeface="+mj-lt"/>
              <a:buAutoNum type="arabicPeriod"/>
            </a:pPr>
            <a:r>
              <a:rPr lang="zh-CN" altLang="en-US" b="0" i="0" dirty="0">
                <a:effectLst/>
                <a:latin typeface="微软雅黑" panose="020B0503020204020204" pitchFamily="34" charset="-122"/>
                <a:ea typeface="微软雅黑" panose="020B0503020204020204" pitchFamily="34" charset="-122"/>
              </a:rPr>
              <a:t>如何汇总处理测量的指标？</a:t>
            </a:r>
          </a:p>
          <a:p>
            <a:pPr algn="l">
              <a:buFont typeface="+mj-lt"/>
              <a:buAutoNum type="arabicPeriod"/>
            </a:pPr>
            <a:r>
              <a:rPr lang="zh-CN" altLang="en-US" b="0" i="0" dirty="0">
                <a:effectLst/>
                <a:latin typeface="微软雅黑" panose="020B0503020204020204" pitchFamily="34" charset="-122"/>
                <a:ea typeface="微软雅黑" panose="020B0503020204020204" pitchFamily="34" charset="-122"/>
              </a:rPr>
              <a:t>测量指标能否准确描述服务质量？</a:t>
            </a:r>
          </a:p>
          <a:p>
            <a:pPr algn="l">
              <a:buFont typeface="+mj-lt"/>
              <a:buAutoNum type="arabicPeriod"/>
            </a:pPr>
            <a:r>
              <a:rPr lang="zh-CN" altLang="en-US" b="0" i="0" dirty="0">
                <a:effectLst/>
                <a:latin typeface="微软雅黑" panose="020B0503020204020204" pitchFamily="34" charset="-122"/>
                <a:ea typeface="微软雅黑" panose="020B0503020204020204" pitchFamily="34" charset="-122"/>
              </a:rPr>
              <a:t>测量指标的可靠度</a:t>
            </a:r>
            <a:r>
              <a:rPr lang="en-US" altLang="zh-CN" b="0" i="0" dirty="0">
                <a:effectLst/>
                <a:latin typeface="微软雅黑" panose="020B0503020204020204" pitchFamily="34" charset="-122"/>
                <a:ea typeface="微软雅黑" panose="020B0503020204020204" pitchFamily="34" charset="-122"/>
              </a:rPr>
              <a:t>(trustworthy)</a:t>
            </a:r>
            <a:r>
              <a:rPr lang="zh-CN" altLang="en-US" b="0" i="0" dirty="0">
                <a:effectLst/>
                <a:latin typeface="微软雅黑" panose="020B0503020204020204" pitchFamily="34" charset="-122"/>
                <a:ea typeface="微软雅黑" panose="020B0503020204020204" pitchFamily="34" charset="-122"/>
              </a:rPr>
              <a:t>？</a:t>
            </a:r>
            <a:endParaRPr lang="en-US" altLang="zh-CN" b="0" i="0" dirty="0">
              <a:effectLst/>
              <a:latin typeface="微软雅黑" panose="020B0503020204020204" pitchFamily="34" charset="-122"/>
              <a:ea typeface="微软雅黑" panose="020B0503020204020204" pitchFamily="34" charset="-122"/>
            </a:endParaRPr>
          </a:p>
          <a:p>
            <a:pPr algn="l"/>
            <a:endParaRPr lang="en-US" altLang="zh-CN" dirty="0">
              <a:solidFill>
                <a:srgbClr val="333333"/>
              </a:solidFill>
              <a:latin typeface="微软雅黑" panose="020B0503020204020204" pitchFamily="34" charset="-122"/>
              <a:ea typeface="微软雅黑" panose="020B0503020204020204" pitchFamily="34" charset="-122"/>
            </a:endParaRPr>
          </a:p>
          <a:p>
            <a:pPr algn="l"/>
            <a:endParaRPr lang="en-US" altLang="zh-CN" b="0" i="0" dirty="0">
              <a:solidFill>
                <a:srgbClr val="333333"/>
              </a:solidFill>
              <a:effectLst/>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42146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BC49E5-A1A6-4801-83CE-BD80C2222C57}"/>
              </a:ext>
            </a:extLst>
          </p:cNvPr>
          <p:cNvSpPr>
            <a:spLocks noGrp="1"/>
          </p:cNvSpPr>
          <p:nvPr>
            <p:ph type="title"/>
          </p:nvPr>
        </p:nvSpPr>
        <p:spPr/>
        <p:txBody>
          <a:bodyPr/>
          <a:lstStyle/>
          <a:p>
            <a:r>
              <a:rPr lang="en-US" altLang="zh-CN" dirty="0">
                <a:latin typeface="+mn-ea"/>
                <a:ea typeface="+mn-ea"/>
              </a:rPr>
              <a:t>SLA</a:t>
            </a:r>
            <a:r>
              <a:rPr lang="zh-CN" altLang="en-US" dirty="0">
                <a:latin typeface="+mn-ea"/>
                <a:ea typeface="+mn-ea"/>
              </a:rPr>
              <a:t>体系</a:t>
            </a:r>
          </a:p>
        </p:txBody>
      </p:sp>
      <p:sp>
        <p:nvSpPr>
          <p:cNvPr id="3" name="文本框 2">
            <a:extLst>
              <a:ext uri="{FF2B5EF4-FFF2-40B4-BE49-F238E27FC236}">
                <a16:creationId xmlns:a16="http://schemas.microsoft.com/office/drawing/2014/main" id="{682A4CEB-CFD2-41FE-B192-A17EEF2D513E}"/>
              </a:ext>
            </a:extLst>
          </p:cNvPr>
          <p:cNvSpPr txBox="1"/>
          <p:nvPr/>
        </p:nvSpPr>
        <p:spPr>
          <a:xfrm>
            <a:off x="662941" y="1285104"/>
            <a:ext cx="10594065" cy="3970318"/>
          </a:xfrm>
          <a:prstGeom prst="rect">
            <a:avLst/>
          </a:prstGeom>
          <a:noFill/>
        </p:spPr>
        <p:txBody>
          <a:bodyPr wrap="square" rtlCol="0">
            <a:spAutoFit/>
          </a:bodyPr>
          <a:lstStyle/>
          <a:p>
            <a:pPr algn="l"/>
            <a:r>
              <a:rPr lang="zh-CN" altLang="en-US" b="1" dirty="0">
                <a:solidFill>
                  <a:srgbClr val="333333"/>
                </a:solidFill>
                <a:latin typeface="微软雅黑" panose="020B0503020204020204" pitchFamily="34" charset="-122"/>
                <a:ea typeface="微软雅黑" panose="020B0503020204020204" pitchFamily="34" charset="-122"/>
              </a:rPr>
              <a:t>常见的测量指标：</a:t>
            </a:r>
            <a:endParaRPr lang="en-US" altLang="zh-CN" b="1" dirty="0">
              <a:solidFill>
                <a:srgbClr val="333333"/>
              </a:solidFill>
              <a:latin typeface="微软雅黑" panose="020B0503020204020204" pitchFamily="34" charset="-122"/>
              <a:ea typeface="微软雅黑" panose="020B0503020204020204" pitchFamily="34" charset="-122"/>
            </a:endParaRPr>
          </a:p>
          <a:p>
            <a:pPr algn="l"/>
            <a:r>
              <a:rPr lang="zh-CN" altLang="en-US" b="0" i="0" dirty="0">
                <a:solidFill>
                  <a:srgbClr val="333333"/>
                </a:solidFill>
                <a:effectLst/>
                <a:latin typeface="微软雅黑" panose="020B0503020204020204" pitchFamily="34" charset="-122"/>
                <a:ea typeface="微软雅黑" panose="020B0503020204020204" pitchFamily="34" charset="-122"/>
              </a:rPr>
              <a:t>性能：响应时间（</a:t>
            </a:r>
            <a:r>
              <a:rPr lang="en-US" altLang="zh-CN" b="0" i="0" dirty="0">
                <a:solidFill>
                  <a:srgbClr val="333333"/>
                </a:solidFill>
                <a:effectLst/>
                <a:latin typeface="微软雅黑" panose="020B0503020204020204" pitchFamily="34" charset="-122"/>
                <a:ea typeface="微软雅黑" panose="020B0503020204020204" pitchFamily="34" charset="-122"/>
              </a:rPr>
              <a:t>latency</a:t>
            </a:r>
            <a:r>
              <a:rPr lang="zh-CN" altLang="en-US" b="0" i="0" dirty="0">
                <a:solidFill>
                  <a:srgbClr val="333333"/>
                </a:solidFill>
                <a:effectLst/>
                <a:latin typeface="微软雅黑" panose="020B0503020204020204" pitchFamily="34" charset="-122"/>
                <a:ea typeface="微软雅黑" panose="020B0503020204020204" pitchFamily="34" charset="-122"/>
              </a:rPr>
              <a:t>）、吞吐量（</a:t>
            </a:r>
            <a:r>
              <a:rPr lang="en-US" altLang="zh-CN" b="0" i="0" dirty="0">
                <a:solidFill>
                  <a:srgbClr val="333333"/>
                </a:solidFill>
                <a:effectLst/>
                <a:latin typeface="微软雅黑" panose="020B0503020204020204" pitchFamily="34" charset="-122"/>
                <a:ea typeface="微软雅黑" panose="020B0503020204020204" pitchFamily="34" charset="-122"/>
              </a:rPr>
              <a:t>throughput</a:t>
            </a:r>
            <a:r>
              <a:rPr lang="zh-CN" altLang="en-US" b="0" i="0" dirty="0">
                <a:solidFill>
                  <a:srgbClr val="333333"/>
                </a:solidFill>
                <a:effectLst/>
                <a:latin typeface="微软雅黑" panose="020B0503020204020204" pitchFamily="34" charset="-122"/>
                <a:ea typeface="微软雅黑" panose="020B0503020204020204" pitchFamily="34" charset="-122"/>
              </a:rPr>
              <a:t>）、请求量（</a:t>
            </a:r>
            <a:r>
              <a:rPr lang="en-US" altLang="zh-CN" b="0" i="0" dirty="0" err="1">
                <a:solidFill>
                  <a:srgbClr val="333333"/>
                </a:solidFill>
                <a:effectLst/>
                <a:latin typeface="微软雅黑" panose="020B0503020204020204" pitchFamily="34" charset="-122"/>
                <a:ea typeface="微软雅黑" panose="020B0503020204020204" pitchFamily="34" charset="-122"/>
              </a:rPr>
              <a:t>qps</a:t>
            </a:r>
            <a:r>
              <a:rPr lang="zh-CN" altLang="en-US" b="0" i="0" dirty="0">
                <a:solidFill>
                  <a:srgbClr val="333333"/>
                </a:solidFill>
                <a:effectLst/>
                <a:latin typeface="微软雅黑" panose="020B0503020204020204" pitchFamily="34" charset="-122"/>
                <a:ea typeface="微软雅黑" panose="020B0503020204020204" pitchFamily="34" charset="-122"/>
              </a:rPr>
              <a:t>）、实效性（</a:t>
            </a:r>
            <a:r>
              <a:rPr lang="en-US" altLang="zh-CN" b="0" i="0" dirty="0">
                <a:solidFill>
                  <a:srgbClr val="333333"/>
                </a:solidFill>
                <a:effectLst/>
                <a:latin typeface="微软雅黑" panose="020B0503020204020204" pitchFamily="34" charset="-122"/>
                <a:ea typeface="微软雅黑" panose="020B0503020204020204" pitchFamily="34" charset="-122"/>
              </a:rPr>
              <a:t>freshness</a:t>
            </a:r>
            <a:r>
              <a:rPr lang="zh-CN" altLang="en-US" b="0" i="0" dirty="0">
                <a:solidFill>
                  <a:srgbClr val="333333"/>
                </a:solidFill>
                <a:effectLst/>
                <a:latin typeface="微软雅黑" panose="020B0503020204020204" pitchFamily="34" charset="-122"/>
                <a:ea typeface="微软雅黑" panose="020B0503020204020204" pitchFamily="34" charset="-122"/>
              </a:rPr>
              <a:t>）</a:t>
            </a:r>
            <a:endParaRPr lang="en-US" altLang="zh-CN" b="0" i="0" dirty="0">
              <a:solidFill>
                <a:srgbClr val="333333"/>
              </a:solidFill>
              <a:effectLst/>
              <a:latin typeface="微软雅黑" panose="020B0503020204020204" pitchFamily="34" charset="-122"/>
              <a:ea typeface="微软雅黑" panose="020B0503020204020204" pitchFamily="34" charset="-122"/>
            </a:endParaRPr>
          </a:p>
          <a:p>
            <a:pPr algn="l"/>
            <a:r>
              <a:rPr lang="zh-CN" altLang="en-US" dirty="0">
                <a:solidFill>
                  <a:srgbClr val="333333"/>
                </a:solidFill>
                <a:latin typeface="微软雅黑" panose="020B0503020204020204" pitchFamily="34" charset="-122"/>
                <a:ea typeface="微软雅黑" panose="020B0503020204020204" pitchFamily="34" charset="-122"/>
              </a:rPr>
              <a:t>可用性：运行时间（</a:t>
            </a:r>
            <a:r>
              <a:rPr lang="en-US" altLang="zh-CN" dirty="0">
                <a:solidFill>
                  <a:srgbClr val="333333"/>
                </a:solidFill>
                <a:latin typeface="微软雅黑" panose="020B0503020204020204" pitchFamily="34" charset="-122"/>
                <a:ea typeface="微软雅黑" panose="020B0503020204020204" pitchFamily="34" charset="-122"/>
              </a:rPr>
              <a:t>uptime</a:t>
            </a:r>
            <a:r>
              <a:rPr lang="zh-CN" altLang="en-US" dirty="0">
                <a:solidFill>
                  <a:srgbClr val="333333"/>
                </a:solidFill>
                <a:latin typeface="微软雅黑" panose="020B0503020204020204" pitchFamily="34" charset="-122"/>
                <a:ea typeface="微软雅黑" panose="020B0503020204020204" pitchFamily="34" charset="-122"/>
              </a:rPr>
              <a:t>）、故障时间</a:t>
            </a:r>
            <a:r>
              <a:rPr lang="en-US" altLang="zh-CN" dirty="0">
                <a:solidFill>
                  <a:srgbClr val="333333"/>
                </a:solidFill>
                <a:latin typeface="微软雅黑" panose="020B0503020204020204" pitchFamily="34" charset="-122"/>
                <a:ea typeface="微软雅黑" panose="020B0503020204020204" pitchFamily="34" charset="-122"/>
              </a:rPr>
              <a:t>/</a:t>
            </a:r>
            <a:r>
              <a:rPr lang="zh-CN" altLang="en-US" dirty="0">
                <a:solidFill>
                  <a:srgbClr val="333333"/>
                </a:solidFill>
                <a:latin typeface="微软雅黑" panose="020B0503020204020204" pitchFamily="34" charset="-122"/>
                <a:ea typeface="微软雅黑" panose="020B0503020204020204" pitchFamily="34" charset="-122"/>
              </a:rPr>
              <a:t>频率、可靠性</a:t>
            </a:r>
            <a:endParaRPr lang="en-US" altLang="zh-CN" dirty="0">
              <a:solidFill>
                <a:srgbClr val="333333"/>
              </a:solidFill>
              <a:latin typeface="微软雅黑" panose="020B0503020204020204" pitchFamily="34" charset="-122"/>
              <a:ea typeface="微软雅黑" panose="020B0503020204020204" pitchFamily="34" charset="-122"/>
            </a:endParaRPr>
          </a:p>
          <a:p>
            <a:pPr algn="l"/>
            <a:r>
              <a:rPr lang="zh-CN" altLang="en-US" b="0" i="0" dirty="0">
                <a:solidFill>
                  <a:srgbClr val="333333"/>
                </a:solidFill>
                <a:effectLst/>
                <a:latin typeface="微软雅黑" panose="020B0503020204020204" pitchFamily="34" charset="-122"/>
                <a:ea typeface="微软雅黑" panose="020B0503020204020204" pitchFamily="34" charset="-122"/>
              </a:rPr>
              <a:t>质量：准确性、正确性、完整性、覆盖率、相关性</a:t>
            </a:r>
            <a:endParaRPr lang="en-US" altLang="zh-CN" b="0" i="0" dirty="0">
              <a:solidFill>
                <a:srgbClr val="333333"/>
              </a:solidFill>
              <a:effectLst/>
              <a:latin typeface="微软雅黑" panose="020B0503020204020204" pitchFamily="34" charset="-122"/>
              <a:ea typeface="微软雅黑" panose="020B0503020204020204" pitchFamily="34" charset="-122"/>
            </a:endParaRPr>
          </a:p>
          <a:p>
            <a:pPr algn="l"/>
            <a:r>
              <a:rPr lang="zh-CN" altLang="en-US" dirty="0">
                <a:solidFill>
                  <a:srgbClr val="333333"/>
                </a:solidFill>
                <a:latin typeface="微软雅黑" panose="020B0503020204020204" pitchFamily="34" charset="-122"/>
                <a:ea typeface="微软雅黑" panose="020B0503020204020204" pitchFamily="34" charset="-122"/>
              </a:rPr>
              <a:t>内部指标：队列长度、内存占用</a:t>
            </a:r>
            <a:endParaRPr lang="en-US" altLang="zh-CN" dirty="0">
              <a:solidFill>
                <a:srgbClr val="333333"/>
              </a:solidFill>
              <a:latin typeface="微软雅黑" panose="020B0503020204020204" pitchFamily="34" charset="-122"/>
              <a:ea typeface="微软雅黑" panose="020B0503020204020204" pitchFamily="34" charset="-122"/>
            </a:endParaRPr>
          </a:p>
          <a:p>
            <a:pPr algn="l"/>
            <a:r>
              <a:rPr lang="zh-CN" altLang="en-US" dirty="0">
                <a:solidFill>
                  <a:srgbClr val="333333"/>
                </a:solidFill>
                <a:latin typeface="微软雅黑" panose="020B0503020204020204" pitchFamily="34" charset="-122"/>
                <a:ea typeface="微软雅黑" panose="020B0503020204020204" pitchFamily="34" charset="-122"/>
              </a:rPr>
              <a:t>人的</a:t>
            </a:r>
            <a:r>
              <a:rPr lang="zh-CN" altLang="en-US" b="0" i="0" dirty="0">
                <a:solidFill>
                  <a:srgbClr val="333333"/>
                </a:solidFill>
                <a:effectLst/>
                <a:latin typeface="微软雅黑" panose="020B0503020204020204" pitchFamily="34" charset="-122"/>
                <a:ea typeface="微软雅黑" panose="020B0503020204020204" pitchFamily="34" charset="-122"/>
              </a:rPr>
              <a:t>因素：响应时间（</a:t>
            </a:r>
            <a:r>
              <a:rPr lang="en-US" altLang="zh-CN" b="0" i="0" dirty="0">
                <a:solidFill>
                  <a:srgbClr val="333333"/>
                </a:solidFill>
                <a:effectLst/>
                <a:latin typeface="微软雅黑" panose="020B0503020204020204" pitchFamily="34" charset="-122"/>
                <a:ea typeface="微软雅黑" panose="020B0503020204020204" pitchFamily="34" charset="-122"/>
              </a:rPr>
              <a:t>time to response</a:t>
            </a:r>
            <a:r>
              <a:rPr lang="zh-CN" altLang="en-US" b="0" i="0" dirty="0">
                <a:solidFill>
                  <a:srgbClr val="333333"/>
                </a:solidFill>
                <a:effectLst/>
                <a:latin typeface="微软雅黑" panose="020B0503020204020204" pitchFamily="34" charset="-122"/>
                <a:ea typeface="微软雅黑" panose="020B0503020204020204" pitchFamily="34" charset="-122"/>
              </a:rPr>
              <a:t>）、修复时间（</a:t>
            </a:r>
            <a:r>
              <a:rPr lang="en-US" altLang="zh-CN" b="0" i="0" dirty="0">
                <a:solidFill>
                  <a:srgbClr val="333333"/>
                </a:solidFill>
                <a:effectLst/>
                <a:latin typeface="微软雅黑" panose="020B0503020204020204" pitchFamily="34" charset="-122"/>
                <a:ea typeface="微软雅黑" panose="020B0503020204020204" pitchFamily="34" charset="-122"/>
              </a:rPr>
              <a:t>time to fix</a:t>
            </a:r>
            <a:r>
              <a:rPr lang="zh-CN" altLang="en-US" b="0" i="0" dirty="0">
                <a:solidFill>
                  <a:srgbClr val="333333"/>
                </a:solidFill>
                <a:effectLst/>
                <a:latin typeface="微软雅黑" panose="020B0503020204020204" pitchFamily="34" charset="-122"/>
                <a:ea typeface="微软雅黑" panose="020B0503020204020204" pitchFamily="34" charset="-122"/>
              </a:rPr>
              <a:t>）、修复率（</a:t>
            </a:r>
            <a:r>
              <a:rPr lang="en-US" altLang="zh-CN" b="0" i="0" dirty="0">
                <a:solidFill>
                  <a:srgbClr val="333333"/>
                </a:solidFill>
                <a:effectLst/>
                <a:latin typeface="微软雅黑" panose="020B0503020204020204" pitchFamily="34" charset="-122"/>
                <a:ea typeface="微软雅黑" panose="020B0503020204020204" pitchFamily="34" charset="-122"/>
              </a:rPr>
              <a:t>fraction fixed</a:t>
            </a:r>
            <a:r>
              <a:rPr lang="zh-CN" altLang="en-US" b="0" i="0" dirty="0">
                <a:solidFill>
                  <a:srgbClr val="333333"/>
                </a:solidFill>
                <a:effectLst/>
                <a:latin typeface="微软雅黑" panose="020B0503020204020204" pitchFamily="34" charset="-122"/>
                <a:ea typeface="微软雅黑" panose="020B0503020204020204" pitchFamily="34" charset="-122"/>
              </a:rPr>
              <a:t>）</a:t>
            </a:r>
          </a:p>
          <a:p>
            <a:pPr algn="l"/>
            <a:endParaRPr lang="en-US" altLang="zh-CN" b="1" i="0" dirty="0">
              <a:solidFill>
                <a:srgbClr val="4D4D4D"/>
              </a:solidFill>
              <a:effectLst/>
              <a:latin typeface="微软雅黑" panose="020B0503020204020204" pitchFamily="34" charset="-122"/>
              <a:ea typeface="微软雅黑" panose="020B0503020204020204" pitchFamily="34" charset="-122"/>
            </a:endParaRPr>
          </a:p>
          <a:p>
            <a:pPr algn="l"/>
            <a:endParaRPr lang="en-US" altLang="zh-CN" b="1" i="0" dirty="0">
              <a:solidFill>
                <a:srgbClr val="4D4D4D"/>
              </a:solidFill>
              <a:effectLst/>
              <a:latin typeface="微软雅黑" panose="020B0503020204020204" pitchFamily="34" charset="-122"/>
              <a:ea typeface="微软雅黑" panose="020B0503020204020204" pitchFamily="34" charset="-122"/>
            </a:endParaRPr>
          </a:p>
          <a:p>
            <a:pPr algn="l"/>
            <a:r>
              <a:rPr lang="zh-CN" altLang="en-US" b="1" i="0" dirty="0">
                <a:solidFill>
                  <a:srgbClr val="4D4D4D"/>
                </a:solidFill>
                <a:effectLst/>
                <a:latin typeface="微软雅黑" panose="020B0503020204020204" pitchFamily="34" charset="-122"/>
                <a:ea typeface="微软雅黑" panose="020B0503020204020204" pitchFamily="34" charset="-122"/>
              </a:rPr>
              <a:t>下面通过一个例子来说明一下：</a:t>
            </a:r>
            <a:r>
              <a:rPr lang="en-US" altLang="zh-CN" b="0" i="0" dirty="0" err="1">
                <a:solidFill>
                  <a:srgbClr val="4D4D4D"/>
                </a:solidFill>
                <a:effectLst/>
                <a:latin typeface="微软雅黑" panose="020B0503020204020204" pitchFamily="34" charset="-122"/>
                <a:ea typeface="微软雅黑" panose="020B0503020204020204" pitchFamily="34" charset="-122"/>
              </a:rPr>
              <a:t>hotmail</a:t>
            </a:r>
            <a:r>
              <a:rPr lang="zh-CN" altLang="en-US" b="0" i="0" dirty="0">
                <a:solidFill>
                  <a:srgbClr val="4D4D4D"/>
                </a:solidFill>
                <a:effectLst/>
                <a:latin typeface="微软雅黑" panose="020B0503020204020204" pitchFamily="34" charset="-122"/>
                <a:ea typeface="微软雅黑" panose="020B0503020204020204" pitchFamily="34" charset="-122"/>
              </a:rPr>
              <a:t>的</a:t>
            </a:r>
            <a:r>
              <a:rPr lang="en-US" altLang="zh-CN" b="0" i="0" dirty="0">
                <a:solidFill>
                  <a:srgbClr val="4D4D4D"/>
                </a:solidFill>
                <a:effectLst/>
                <a:latin typeface="微软雅黑" panose="020B0503020204020204" pitchFamily="34" charset="-122"/>
                <a:ea typeface="微软雅黑" panose="020B0503020204020204" pitchFamily="34" charset="-122"/>
              </a:rPr>
              <a:t>downtime SLI</a:t>
            </a:r>
          </a:p>
          <a:p>
            <a:pPr algn="l"/>
            <a:r>
              <a:rPr lang="zh-CN" altLang="en-US" b="0" i="0" dirty="0">
                <a:solidFill>
                  <a:srgbClr val="333333"/>
                </a:solidFill>
                <a:effectLst/>
                <a:latin typeface="微软雅黑" panose="020B0503020204020204" pitchFamily="34" charset="-122"/>
                <a:ea typeface="微软雅黑" panose="020B0503020204020204" pitchFamily="34" charset="-122"/>
              </a:rPr>
              <a:t>错误率</a:t>
            </a:r>
            <a:r>
              <a:rPr lang="en-US" altLang="zh-CN" b="0" i="0" dirty="0">
                <a:solidFill>
                  <a:srgbClr val="333333"/>
                </a:solidFill>
                <a:effectLst/>
                <a:latin typeface="微软雅黑" panose="020B0503020204020204" pitchFamily="34" charset="-122"/>
                <a:ea typeface="微软雅黑" panose="020B0503020204020204" pitchFamily="34" charset="-122"/>
              </a:rPr>
              <a:t>(error rate)</a:t>
            </a:r>
            <a:r>
              <a:rPr lang="zh-CN" altLang="en-US" b="0" i="0" dirty="0">
                <a:solidFill>
                  <a:srgbClr val="333333"/>
                </a:solidFill>
                <a:effectLst/>
                <a:latin typeface="微软雅黑" panose="020B0503020204020204" pitchFamily="34" charset="-122"/>
                <a:ea typeface="微软雅黑" panose="020B0503020204020204" pitchFamily="34" charset="-122"/>
              </a:rPr>
              <a:t>计算的是服务返回给用户的</a:t>
            </a:r>
            <a:r>
              <a:rPr lang="en-US" altLang="zh-CN" b="0" i="0" dirty="0">
                <a:solidFill>
                  <a:srgbClr val="333333"/>
                </a:solidFill>
                <a:effectLst/>
                <a:latin typeface="微软雅黑" panose="020B0503020204020204" pitchFamily="34" charset="-122"/>
                <a:ea typeface="微软雅黑" panose="020B0503020204020204" pitchFamily="34" charset="-122"/>
              </a:rPr>
              <a:t>error</a:t>
            </a:r>
            <a:r>
              <a:rPr lang="zh-CN" altLang="en-US" b="0" i="0" dirty="0">
                <a:solidFill>
                  <a:srgbClr val="333333"/>
                </a:solidFill>
                <a:effectLst/>
                <a:latin typeface="微软雅黑" panose="020B0503020204020204" pitchFamily="34" charset="-122"/>
                <a:ea typeface="微软雅黑" panose="020B0503020204020204" pitchFamily="34" charset="-122"/>
              </a:rPr>
              <a:t>总数</a:t>
            </a:r>
          </a:p>
          <a:p>
            <a:pPr algn="l"/>
            <a:r>
              <a:rPr lang="zh-CN" altLang="en-US" b="0" i="0" dirty="0">
                <a:solidFill>
                  <a:srgbClr val="333333"/>
                </a:solidFill>
                <a:effectLst/>
                <a:latin typeface="微软雅黑" panose="020B0503020204020204" pitchFamily="34" charset="-122"/>
                <a:ea typeface="微软雅黑" panose="020B0503020204020204" pitchFamily="34" charset="-122"/>
              </a:rPr>
              <a:t>如果错误率大于</a:t>
            </a:r>
            <a:r>
              <a:rPr lang="en-US" altLang="zh-CN" b="0" i="0" dirty="0">
                <a:solidFill>
                  <a:srgbClr val="333333"/>
                </a:solidFill>
                <a:effectLst/>
                <a:latin typeface="微软雅黑" panose="020B0503020204020204" pitchFamily="34" charset="-122"/>
                <a:ea typeface="微软雅黑" panose="020B0503020204020204" pitchFamily="34" charset="-122"/>
              </a:rPr>
              <a:t>X%</a:t>
            </a:r>
            <a:r>
              <a:rPr lang="zh-CN" altLang="en-US" b="0" i="0" dirty="0">
                <a:solidFill>
                  <a:srgbClr val="333333"/>
                </a:solidFill>
                <a:effectLst/>
                <a:latin typeface="微软雅黑" panose="020B0503020204020204" pitchFamily="34" charset="-122"/>
                <a:ea typeface="微软雅黑" panose="020B0503020204020204" pitchFamily="34" charset="-122"/>
              </a:rPr>
              <a:t>，就算是服务</a:t>
            </a:r>
            <a:r>
              <a:rPr lang="en-US" altLang="zh-CN" b="0" i="0" dirty="0">
                <a:solidFill>
                  <a:srgbClr val="333333"/>
                </a:solidFill>
                <a:effectLst/>
                <a:latin typeface="微软雅黑" panose="020B0503020204020204" pitchFamily="34" charset="-122"/>
                <a:ea typeface="微软雅黑" panose="020B0503020204020204" pitchFamily="34" charset="-122"/>
              </a:rPr>
              <a:t>down</a:t>
            </a:r>
            <a:r>
              <a:rPr lang="zh-CN" altLang="en-US" b="0" i="0" dirty="0">
                <a:solidFill>
                  <a:srgbClr val="333333"/>
                </a:solidFill>
                <a:effectLst/>
                <a:latin typeface="微软雅黑" panose="020B0503020204020204" pitchFamily="34" charset="-122"/>
                <a:ea typeface="微软雅黑" panose="020B0503020204020204" pitchFamily="34" charset="-122"/>
              </a:rPr>
              <a:t>了，开始计算</a:t>
            </a:r>
            <a:r>
              <a:rPr lang="en-US" altLang="zh-CN" b="0" i="0" dirty="0">
                <a:solidFill>
                  <a:srgbClr val="333333"/>
                </a:solidFill>
                <a:effectLst/>
                <a:latin typeface="微软雅黑" panose="020B0503020204020204" pitchFamily="34" charset="-122"/>
                <a:ea typeface="微软雅黑" panose="020B0503020204020204" pitchFamily="34" charset="-122"/>
              </a:rPr>
              <a:t>downtime</a:t>
            </a:r>
          </a:p>
          <a:p>
            <a:pPr algn="l"/>
            <a:r>
              <a:rPr lang="zh-CN" altLang="en-US" b="0" i="0" dirty="0">
                <a:solidFill>
                  <a:srgbClr val="333333"/>
                </a:solidFill>
                <a:effectLst/>
                <a:latin typeface="微软雅黑" panose="020B0503020204020204" pitchFamily="34" charset="-122"/>
                <a:ea typeface="微软雅黑" panose="020B0503020204020204" pitchFamily="34" charset="-122"/>
              </a:rPr>
              <a:t>如果错误率持续超过</a:t>
            </a:r>
            <a:r>
              <a:rPr lang="en-US" altLang="zh-CN" b="0" i="0" dirty="0">
                <a:solidFill>
                  <a:srgbClr val="333333"/>
                </a:solidFill>
                <a:effectLst/>
                <a:latin typeface="微软雅黑" panose="020B0503020204020204" pitchFamily="34" charset="-122"/>
                <a:ea typeface="微软雅黑" panose="020B0503020204020204" pitchFamily="34" charset="-122"/>
              </a:rPr>
              <a:t>Y</a:t>
            </a:r>
            <a:r>
              <a:rPr lang="zh-CN" altLang="en-US" b="0" i="0" dirty="0">
                <a:solidFill>
                  <a:srgbClr val="333333"/>
                </a:solidFill>
                <a:effectLst/>
                <a:latin typeface="微软雅黑" panose="020B0503020204020204" pitchFamily="34" charset="-122"/>
                <a:ea typeface="微软雅黑" panose="020B0503020204020204" pitchFamily="34" charset="-122"/>
              </a:rPr>
              <a:t>分钟，这个</a:t>
            </a:r>
            <a:r>
              <a:rPr lang="en-US" altLang="zh-CN" b="0" i="0" dirty="0">
                <a:solidFill>
                  <a:srgbClr val="333333"/>
                </a:solidFill>
                <a:effectLst/>
                <a:latin typeface="微软雅黑" panose="020B0503020204020204" pitchFamily="34" charset="-122"/>
                <a:ea typeface="微软雅黑" panose="020B0503020204020204" pitchFamily="34" charset="-122"/>
              </a:rPr>
              <a:t>downtime</a:t>
            </a:r>
            <a:r>
              <a:rPr lang="zh-CN" altLang="en-US" b="0" i="0" dirty="0">
                <a:solidFill>
                  <a:srgbClr val="333333"/>
                </a:solidFill>
                <a:effectLst/>
                <a:latin typeface="微软雅黑" panose="020B0503020204020204" pitchFamily="34" charset="-122"/>
                <a:ea typeface="微软雅黑" panose="020B0503020204020204" pitchFamily="34" charset="-122"/>
              </a:rPr>
              <a:t>就会被计算在内</a:t>
            </a:r>
          </a:p>
          <a:p>
            <a:pPr algn="l"/>
            <a:r>
              <a:rPr lang="zh-CN" altLang="en-US" b="0" i="0" dirty="0">
                <a:solidFill>
                  <a:srgbClr val="333333"/>
                </a:solidFill>
                <a:effectLst/>
                <a:latin typeface="微软雅黑" panose="020B0503020204020204" pitchFamily="34" charset="-122"/>
                <a:ea typeface="微软雅黑" panose="020B0503020204020204" pitchFamily="34" charset="-122"/>
              </a:rPr>
              <a:t>间断性的小于</a:t>
            </a:r>
            <a:r>
              <a:rPr lang="en-US" altLang="zh-CN" b="0" i="0" dirty="0">
                <a:solidFill>
                  <a:srgbClr val="333333"/>
                </a:solidFill>
                <a:effectLst/>
                <a:latin typeface="微软雅黑" panose="020B0503020204020204" pitchFamily="34" charset="-122"/>
                <a:ea typeface="微软雅黑" panose="020B0503020204020204" pitchFamily="34" charset="-122"/>
              </a:rPr>
              <a:t>Y</a:t>
            </a:r>
            <a:r>
              <a:rPr lang="zh-CN" altLang="en-US" b="0" i="0" dirty="0">
                <a:solidFill>
                  <a:srgbClr val="333333"/>
                </a:solidFill>
                <a:effectLst/>
                <a:latin typeface="微软雅黑" panose="020B0503020204020204" pitchFamily="34" charset="-122"/>
                <a:ea typeface="微软雅黑" panose="020B0503020204020204" pitchFamily="34" charset="-122"/>
              </a:rPr>
              <a:t>分钟的</a:t>
            </a:r>
            <a:r>
              <a:rPr lang="en-US" altLang="zh-CN" b="0" i="0" dirty="0">
                <a:solidFill>
                  <a:srgbClr val="333333"/>
                </a:solidFill>
                <a:effectLst/>
                <a:latin typeface="微软雅黑" panose="020B0503020204020204" pitchFamily="34" charset="-122"/>
                <a:ea typeface="微软雅黑" panose="020B0503020204020204" pitchFamily="34" charset="-122"/>
              </a:rPr>
              <a:t>downtime</a:t>
            </a:r>
            <a:r>
              <a:rPr lang="zh-CN" altLang="en-US" b="0" i="0" dirty="0">
                <a:solidFill>
                  <a:srgbClr val="333333"/>
                </a:solidFill>
                <a:effectLst/>
                <a:latin typeface="微软雅黑" panose="020B0503020204020204" pitchFamily="34" charset="-122"/>
                <a:ea typeface="微软雅黑" panose="020B0503020204020204" pitchFamily="34" charset="-122"/>
              </a:rPr>
              <a:t>是不被计算在内的。</a:t>
            </a:r>
          </a:p>
          <a:p>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4803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D2867E-399B-4A01-BB16-F1CBF2295A3F}"/>
              </a:ext>
            </a:extLst>
          </p:cNvPr>
          <p:cNvSpPr>
            <a:spLocks noGrp="1"/>
          </p:cNvSpPr>
          <p:nvPr>
            <p:ph type="title"/>
          </p:nvPr>
        </p:nvSpPr>
        <p:spPr/>
        <p:txBody>
          <a:bodyPr/>
          <a:lstStyle/>
          <a:p>
            <a:r>
              <a:rPr lang="en-US" altLang="zh-CN" dirty="0">
                <a:latin typeface="+mn-ea"/>
                <a:ea typeface="+mn-ea"/>
              </a:rPr>
              <a:t>SLA</a:t>
            </a:r>
            <a:r>
              <a:rPr lang="zh-CN" altLang="en-US" dirty="0">
                <a:latin typeface="+mn-ea"/>
                <a:ea typeface="+mn-ea"/>
              </a:rPr>
              <a:t>体系</a:t>
            </a:r>
            <a:endParaRPr lang="zh-CN" altLang="en-US" dirty="0"/>
          </a:p>
        </p:txBody>
      </p:sp>
      <p:sp>
        <p:nvSpPr>
          <p:cNvPr id="4" name="文本框 3">
            <a:extLst>
              <a:ext uri="{FF2B5EF4-FFF2-40B4-BE49-F238E27FC236}">
                <a16:creationId xmlns:a16="http://schemas.microsoft.com/office/drawing/2014/main" id="{F0078BC8-42E2-48BD-9DA6-964721378CC5}"/>
              </a:ext>
            </a:extLst>
          </p:cNvPr>
          <p:cNvSpPr txBox="1"/>
          <p:nvPr/>
        </p:nvSpPr>
        <p:spPr>
          <a:xfrm>
            <a:off x="662941" y="1298655"/>
            <a:ext cx="9642594" cy="4247317"/>
          </a:xfrm>
          <a:prstGeom prst="rect">
            <a:avLst/>
          </a:prstGeom>
          <a:noFill/>
        </p:spPr>
        <p:txBody>
          <a:bodyPr wrap="square">
            <a:spAutoFit/>
          </a:bodyPr>
          <a:lstStyle/>
          <a:p>
            <a:pPr algn="l"/>
            <a:r>
              <a:rPr lang="zh-CN" altLang="en-US" b="1" i="0" dirty="0">
                <a:solidFill>
                  <a:srgbClr val="4F4F4F"/>
                </a:solidFill>
                <a:effectLst/>
                <a:latin typeface="微软雅黑" panose="020B0503020204020204" pitchFamily="34" charset="-122"/>
                <a:ea typeface="微软雅黑" panose="020B0503020204020204" pitchFamily="34" charset="-122"/>
              </a:rPr>
              <a:t>测量时的系统状态，在什么情况下测量会严重影响测量的结果</a:t>
            </a:r>
          </a:p>
          <a:p>
            <a:pPr algn="l"/>
            <a:r>
              <a:rPr lang="zh-CN" altLang="en-US" b="0" i="0" dirty="0">
                <a:solidFill>
                  <a:srgbClr val="333333"/>
                </a:solidFill>
                <a:effectLst/>
                <a:latin typeface="微软雅黑" panose="020B0503020204020204" pitchFamily="34" charset="-122"/>
                <a:ea typeface="微软雅黑" panose="020B0503020204020204" pitchFamily="34" charset="-122"/>
              </a:rPr>
              <a:t>测量异常</a:t>
            </a:r>
            <a:r>
              <a:rPr lang="en-US" altLang="zh-CN" b="0" i="0" dirty="0">
                <a:solidFill>
                  <a:srgbClr val="333333"/>
                </a:solidFill>
                <a:effectLst/>
                <a:latin typeface="微软雅黑" panose="020B0503020204020204" pitchFamily="34" charset="-122"/>
                <a:ea typeface="微软雅黑" panose="020B0503020204020204" pitchFamily="34" charset="-122"/>
              </a:rPr>
              <a:t>(badly-formed)</a:t>
            </a:r>
            <a:r>
              <a:rPr lang="zh-CN" altLang="en-US" b="0" i="0" dirty="0">
                <a:solidFill>
                  <a:srgbClr val="333333"/>
                </a:solidFill>
                <a:effectLst/>
                <a:latin typeface="微软雅黑" panose="020B0503020204020204" pitchFamily="34" charset="-122"/>
                <a:ea typeface="微软雅黑" panose="020B0503020204020204" pitchFamily="34" charset="-122"/>
              </a:rPr>
              <a:t>请求，还是失败</a:t>
            </a:r>
            <a:r>
              <a:rPr lang="en-US" altLang="zh-CN" b="0" i="0" dirty="0">
                <a:solidFill>
                  <a:srgbClr val="333333"/>
                </a:solidFill>
                <a:effectLst/>
                <a:latin typeface="微软雅黑" panose="020B0503020204020204" pitchFamily="34" charset="-122"/>
                <a:ea typeface="微软雅黑" panose="020B0503020204020204" pitchFamily="34" charset="-122"/>
              </a:rPr>
              <a:t>(fail)</a:t>
            </a:r>
            <a:r>
              <a:rPr lang="zh-CN" altLang="en-US" b="0" i="0" dirty="0">
                <a:solidFill>
                  <a:srgbClr val="333333"/>
                </a:solidFill>
                <a:effectLst/>
                <a:latin typeface="微软雅黑" panose="020B0503020204020204" pitchFamily="34" charset="-122"/>
                <a:ea typeface="微软雅黑" panose="020B0503020204020204" pitchFamily="34" charset="-122"/>
              </a:rPr>
              <a:t>请求还是超时请求</a:t>
            </a:r>
            <a:r>
              <a:rPr lang="en-US" altLang="zh-CN" b="0" i="0" dirty="0">
                <a:solidFill>
                  <a:srgbClr val="333333"/>
                </a:solidFill>
                <a:effectLst/>
                <a:latin typeface="微软雅黑" panose="020B0503020204020204" pitchFamily="34" charset="-122"/>
                <a:ea typeface="微软雅黑" panose="020B0503020204020204" pitchFamily="34" charset="-122"/>
              </a:rPr>
              <a:t>(timeout)</a:t>
            </a:r>
          </a:p>
          <a:p>
            <a:pPr algn="l"/>
            <a:r>
              <a:rPr lang="zh-CN" altLang="en-US" b="0" i="0" dirty="0">
                <a:solidFill>
                  <a:srgbClr val="333333"/>
                </a:solidFill>
                <a:effectLst/>
                <a:latin typeface="微软雅黑" panose="020B0503020204020204" pitchFamily="34" charset="-122"/>
                <a:ea typeface="微软雅黑" panose="020B0503020204020204" pitchFamily="34" charset="-122"/>
              </a:rPr>
              <a:t>测量时的系统负载（是否最大负载）</a:t>
            </a:r>
          </a:p>
          <a:p>
            <a:pPr algn="l"/>
            <a:r>
              <a:rPr lang="zh-CN" altLang="en-US" b="0" i="0" dirty="0">
                <a:solidFill>
                  <a:srgbClr val="333333"/>
                </a:solidFill>
                <a:effectLst/>
                <a:latin typeface="微软雅黑" panose="020B0503020204020204" pitchFamily="34" charset="-122"/>
                <a:ea typeface="微软雅黑" panose="020B0503020204020204" pitchFamily="34" charset="-122"/>
              </a:rPr>
              <a:t>测量的发起位置，服务器端还是客户端</a:t>
            </a:r>
          </a:p>
          <a:p>
            <a:pPr algn="l"/>
            <a:r>
              <a:rPr lang="zh-CN" altLang="en-US" b="0" i="0" dirty="0">
                <a:solidFill>
                  <a:srgbClr val="333333"/>
                </a:solidFill>
                <a:effectLst/>
                <a:latin typeface="微软雅黑" panose="020B0503020204020204" pitchFamily="34" charset="-122"/>
                <a:ea typeface="微软雅黑" panose="020B0503020204020204" pitchFamily="34" charset="-122"/>
              </a:rPr>
              <a:t>测量的时间窗口（仅工作日、还是一周</a:t>
            </a:r>
            <a:r>
              <a:rPr lang="en-US" altLang="zh-CN" b="0" i="0" dirty="0">
                <a:solidFill>
                  <a:srgbClr val="333333"/>
                </a:solidFill>
                <a:effectLst/>
                <a:latin typeface="微软雅黑" panose="020B0503020204020204" pitchFamily="34" charset="-122"/>
                <a:ea typeface="微软雅黑" panose="020B0503020204020204" pitchFamily="34" charset="-122"/>
              </a:rPr>
              <a:t>7</a:t>
            </a:r>
            <a:r>
              <a:rPr lang="zh-CN" altLang="en-US" b="0" i="0" dirty="0">
                <a:solidFill>
                  <a:srgbClr val="333333"/>
                </a:solidFill>
                <a:effectLst/>
                <a:latin typeface="微软雅黑" panose="020B0503020204020204" pitchFamily="34" charset="-122"/>
                <a:ea typeface="微软雅黑" panose="020B0503020204020204" pitchFamily="34" charset="-122"/>
              </a:rPr>
              <a:t>天、是否包括计划内的维护时间段</a:t>
            </a:r>
            <a:endParaRPr lang="en-US" altLang="zh-CN" b="0" i="0" dirty="0">
              <a:solidFill>
                <a:srgbClr val="333333"/>
              </a:solidFill>
              <a:effectLst/>
              <a:latin typeface="微软雅黑" panose="020B0503020204020204" pitchFamily="34" charset="-122"/>
              <a:ea typeface="微软雅黑" panose="020B0503020204020204" pitchFamily="34" charset="-122"/>
            </a:endParaRPr>
          </a:p>
          <a:p>
            <a:pPr algn="l"/>
            <a:endParaRPr lang="en-US" altLang="zh-CN" dirty="0">
              <a:solidFill>
                <a:srgbClr val="333333"/>
              </a:solidFill>
              <a:latin typeface="微软雅黑" panose="020B0503020204020204" pitchFamily="34" charset="-122"/>
              <a:ea typeface="微软雅黑" panose="020B0503020204020204" pitchFamily="34" charset="-122"/>
            </a:endParaRPr>
          </a:p>
          <a:p>
            <a:pPr algn="l"/>
            <a:endParaRPr lang="en-US" altLang="zh-CN" dirty="0">
              <a:solidFill>
                <a:srgbClr val="333333"/>
              </a:solidFill>
              <a:latin typeface="微软雅黑" panose="020B0503020204020204" pitchFamily="34" charset="-122"/>
              <a:ea typeface="微软雅黑" panose="020B0503020204020204" pitchFamily="34" charset="-122"/>
            </a:endParaRPr>
          </a:p>
          <a:p>
            <a:pPr algn="l"/>
            <a:r>
              <a:rPr lang="zh-CN" altLang="en-US" b="1" i="0" dirty="0">
                <a:solidFill>
                  <a:srgbClr val="4F4F4F"/>
                </a:solidFill>
                <a:effectLst/>
                <a:latin typeface="微软雅黑" panose="020B0503020204020204" pitchFamily="34" charset="-122"/>
                <a:ea typeface="微软雅黑" panose="020B0503020204020204" pitchFamily="34" charset="-122"/>
              </a:rPr>
              <a:t>如何汇总处理测量的指标？</a:t>
            </a:r>
          </a:p>
          <a:p>
            <a:pPr algn="l"/>
            <a:r>
              <a:rPr lang="zh-CN" altLang="en-US" b="0" i="0" dirty="0">
                <a:solidFill>
                  <a:srgbClr val="333333"/>
                </a:solidFill>
                <a:effectLst/>
                <a:latin typeface="微软雅黑" panose="020B0503020204020204" pitchFamily="34" charset="-122"/>
                <a:ea typeface="微软雅黑" panose="020B0503020204020204" pitchFamily="34" charset="-122"/>
              </a:rPr>
              <a:t>计算的时间区间是什么：是一个滚动时间窗口，还是简单的按照月份计算</a:t>
            </a:r>
          </a:p>
          <a:p>
            <a:pPr algn="l"/>
            <a:r>
              <a:rPr lang="zh-CN" altLang="en-US" b="0" i="0" dirty="0">
                <a:solidFill>
                  <a:srgbClr val="333333"/>
                </a:solidFill>
                <a:effectLst/>
                <a:latin typeface="微软雅黑" panose="020B0503020204020204" pitchFamily="34" charset="-122"/>
                <a:ea typeface="微软雅黑" panose="020B0503020204020204" pitchFamily="34" charset="-122"/>
              </a:rPr>
              <a:t>使用平均值还是百分位值，比如：某服务</a:t>
            </a:r>
            <a:r>
              <a:rPr lang="en-US" altLang="zh-CN" b="0" i="0" dirty="0">
                <a:solidFill>
                  <a:srgbClr val="333333"/>
                </a:solidFill>
                <a:effectLst/>
                <a:latin typeface="微软雅黑" panose="020B0503020204020204" pitchFamily="34" charset="-122"/>
                <a:ea typeface="微软雅黑" panose="020B0503020204020204" pitchFamily="34" charset="-122"/>
              </a:rPr>
              <a:t>X</a:t>
            </a:r>
            <a:r>
              <a:rPr lang="zh-CN" altLang="en-US" b="0" i="0" dirty="0">
                <a:solidFill>
                  <a:srgbClr val="333333"/>
                </a:solidFill>
                <a:effectLst/>
                <a:latin typeface="微软雅黑" panose="020B0503020204020204" pitchFamily="34" charset="-122"/>
                <a:ea typeface="微软雅黑" panose="020B0503020204020204" pitchFamily="34" charset="-122"/>
              </a:rPr>
              <a:t>的</a:t>
            </a:r>
            <a:r>
              <a:rPr lang="en-US" altLang="zh-CN" b="0" i="0" dirty="0">
                <a:solidFill>
                  <a:srgbClr val="333333"/>
                </a:solidFill>
                <a:effectLst/>
                <a:latin typeface="微软雅黑" panose="020B0503020204020204" pitchFamily="34" charset="-122"/>
                <a:ea typeface="微软雅黑" panose="020B0503020204020204" pitchFamily="34" charset="-122"/>
              </a:rPr>
              <a:t>ticket</a:t>
            </a:r>
            <a:r>
              <a:rPr lang="zh-CN" altLang="en-US" b="0" i="0" dirty="0">
                <a:solidFill>
                  <a:srgbClr val="333333"/>
                </a:solidFill>
                <a:effectLst/>
                <a:latin typeface="微软雅黑" panose="020B0503020204020204" pitchFamily="34" charset="-122"/>
                <a:ea typeface="微软雅黑" panose="020B0503020204020204" pitchFamily="34" charset="-122"/>
              </a:rPr>
              <a:t>处理响应时间</a:t>
            </a:r>
            <a:r>
              <a:rPr lang="en-US" altLang="zh-CN" b="0" i="0" dirty="0">
                <a:solidFill>
                  <a:srgbClr val="333333"/>
                </a:solidFill>
                <a:effectLst/>
                <a:latin typeface="微软雅黑" panose="020B0503020204020204" pitchFamily="34" charset="-122"/>
                <a:ea typeface="微软雅黑" panose="020B0503020204020204" pitchFamily="34" charset="-122"/>
              </a:rPr>
              <a:t>SLI</a:t>
            </a:r>
            <a:r>
              <a:rPr lang="zh-CN" altLang="en-US" b="0" i="0" dirty="0">
                <a:solidFill>
                  <a:srgbClr val="333333"/>
                </a:solidFill>
                <a:effectLst/>
                <a:latin typeface="微软雅黑" panose="020B0503020204020204" pitchFamily="34" charset="-122"/>
                <a:ea typeface="微软雅黑" panose="020B0503020204020204" pitchFamily="34" charset="-122"/>
              </a:rPr>
              <a:t>的</a:t>
            </a:r>
          </a:p>
          <a:p>
            <a:pPr algn="l"/>
            <a:r>
              <a:rPr lang="zh-CN" altLang="en-US" b="0" i="0" dirty="0">
                <a:solidFill>
                  <a:srgbClr val="333333"/>
                </a:solidFill>
                <a:effectLst/>
                <a:latin typeface="微软雅黑" panose="020B0503020204020204" pitchFamily="34" charset="-122"/>
                <a:ea typeface="微软雅黑" panose="020B0503020204020204" pitchFamily="34" charset="-122"/>
              </a:rPr>
              <a:t>测量指标：统计所有成功解决请求，从用户创建</a:t>
            </a:r>
            <a:r>
              <a:rPr lang="en-US" altLang="zh-CN" b="0" i="0" dirty="0">
                <a:solidFill>
                  <a:srgbClr val="333333"/>
                </a:solidFill>
                <a:effectLst/>
                <a:latin typeface="微软雅黑" panose="020B0503020204020204" pitchFamily="34" charset="-122"/>
                <a:ea typeface="微软雅黑" panose="020B0503020204020204" pitchFamily="34" charset="-122"/>
              </a:rPr>
              <a:t>ticket</a:t>
            </a:r>
            <a:r>
              <a:rPr lang="zh-CN" altLang="en-US" b="0" i="0" dirty="0">
                <a:solidFill>
                  <a:srgbClr val="333333"/>
                </a:solidFill>
                <a:effectLst/>
                <a:latin typeface="微软雅黑" panose="020B0503020204020204" pitchFamily="34" charset="-122"/>
                <a:ea typeface="微软雅黑" panose="020B0503020204020204" pitchFamily="34" charset="-122"/>
              </a:rPr>
              <a:t>到问题被解决的时间</a:t>
            </a:r>
          </a:p>
          <a:p>
            <a:pPr algn="l"/>
            <a:r>
              <a:rPr lang="zh-CN" altLang="en-US" b="0" i="0" dirty="0">
                <a:solidFill>
                  <a:srgbClr val="333333"/>
                </a:solidFill>
                <a:effectLst/>
                <a:latin typeface="微软雅黑" panose="020B0503020204020204" pitchFamily="34" charset="-122"/>
                <a:ea typeface="微软雅黑" panose="020B0503020204020204" pitchFamily="34" charset="-122"/>
              </a:rPr>
              <a:t>怎么测量：用</a:t>
            </a:r>
            <a:r>
              <a:rPr lang="en-US" altLang="zh-CN" b="0" i="0" dirty="0">
                <a:solidFill>
                  <a:srgbClr val="333333"/>
                </a:solidFill>
                <a:effectLst/>
                <a:latin typeface="微软雅黑" panose="020B0503020204020204" pitchFamily="34" charset="-122"/>
                <a:ea typeface="微软雅黑" panose="020B0503020204020204" pitchFamily="34" charset="-122"/>
              </a:rPr>
              <a:t>ticket</a:t>
            </a:r>
            <a:r>
              <a:rPr lang="zh-CN" altLang="en-US" b="0" i="0" dirty="0">
                <a:solidFill>
                  <a:srgbClr val="333333"/>
                </a:solidFill>
                <a:effectLst/>
                <a:latin typeface="微软雅黑" panose="020B0503020204020204" pitchFamily="34" charset="-122"/>
                <a:ea typeface="微软雅黑" panose="020B0503020204020204" pitchFamily="34" charset="-122"/>
              </a:rPr>
              <a:t>自带的时间戳，统计所有用户创建的</a:t>
            </a:r>
            <a:r>
              <a:rPr lang="en-US" altLang="zh-CN" b="0" i="0" dirty="0">
                <a:solidFill>
                  <a:srgbClr val="333333"/>
                </a:solidFill>
                <a:effectLst/>
                <a:latin typeface="微软雅黑" panose="020B0503020204020204" pitchFamily="34" charset="-122"/>
                <a:ea typeface="微软雅黑" panose="020B0503020204020204" pitchFamily="34" charset="-122"/>
              </a:rPr>
              <a:t>ticket</a:t>
            </a:r>
          </a:p>
          <a:p>
            <a:pPr algn="l"/>
            <a:r>
              <a:rPr lang="zh-CN" altLang="en-US" b="0" i="0" dirty="0">
                <a:solidFill>
                  <a:srgbClr val="333333"/>
                </a:solidFill>
                <a:effectLst/>
                <a:latin typeface="微软雅黑" panose="020B0503020204020204" pitchFamily="34" charset="-122"/>
                <a:ea typeface="微软雅黑" panose="020B0503020204020204" pitchFamily="34" charset="-122"/>
              </a:rPr>
              <a:t>什么情况下的测量：只包括工作时间，不包含法定假日</a:t>
            </a:r>
          </a:p>
          <a:p>
            <a:pPr algn="l"/>
            <a:r>
              <a:rPr lang="zh-CN" altLang="en-US" b="0" i="0" dirty="0">
                <a:solidFill>
                  <a:srgbClr val="333333"/>
                </a:solidFill>
                <a:effectLst/>
                <a:latin typeface="微软雅黑" panose="020B0503020204020204" pitchFamily="34" charset="-122"/>
                <a:ea typeface="微软雅黑" panose="020B0503020204020204" pitchFamily="34" charset="-122"/>
              </a:rPr>
              <a:t>用于</a:t>
            </a:r>
            <a:r>
              <a:rPr lang="en-US" altLang="zh-CN" b="0" i="0" dirty="0">
                <a:solidFill>
                  <a:srgbClr val="333333"/>
                </a:solidFill>
                <a:effectLst/>
                <a:latin typeface="微软雅黑" panose="020B0503020204020204" pitchFamily="34" charset="-122"/>
                <a:ea typeface="微软雅黑" panose="020B0503020204020204" pitchFamily="34" charset="-122"/>
              </a:rPr>
              <a:t>SLI</a:t>
            </a:r>
            <a:r>
              <a:rPr lang="zh-CN" altLang="en-US" b="0" i="0" dirty="0">
                <a:solidFill>
                  <a:srgbClr val="333333"/>
                </a:solidFill>
                <a:effectLst/>
                <a:latin typeface="微软雅黑" panose="020B0503020204020204" pitchFamily="34" charset="-122"/>
                <a:ea typeface="微软雅黑" panose="020B0503020204020204" pitchFamily="34" charset="-122"/>
              </a:rPr>
              <a:t>的数据指标：以一周为滑动窗口，</a:t>
            </a:r>
            <a:r>
              <a:rPr lang="en-US" altLang="zh-CN" b="0" i="0" dirty="0">
                <a:solidFill>
                  <a:srgbClr val="333333"/>
                </a:solidFill>
                <a:effectLst/>
                <a:latin typeface="微软雅黑" panose="020B0503020204020204" pitchFamily="34" charset="-122"/>
                <a:ea typeface="微软雅黑" panose="020B0503020204020204" pitchFamily="34" charset="-122"/>
              </a:rPr>
              <a:t>95%</a:t>
            </a:r>
            <a:r>
              <a:rPr lang="zh-CN" altLang="en-US" b="0" i="0" dirty="0">
                <a:solidFill>
                  <a:srgbClr val="333333"/>
                </a:solidFill>
                <a:effectLst/>
                <a:latin typeface="微软雅黑" panose="020B0503020204020204" pitchFamily="34" charset="-122"/>
                <a:ea typeface="微软雅黑" panose="020B0503020204020204" pitchFamily="34" charset="-122"/>
              </a:rPr>
              <a:t>分位的解决时间</a:t>
            </a:r>
          </a:p>
          <a:p>
            <a:pPr algn="l"/>
            <a:endParaRPr lang="zh-CN" altLang="en-US" b="0" i="0" dirty="0">
              <a:solidFill>
                <a:srgbClr val="333333"/>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7121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24BA26-DE65-4B15-A18D-DA8A9447DED0}"/>
              </a:ext>
            </a:extLst>
          </p:cNvPr>
          <p:cNvSpPr>
            <a:spLocks noGrp="1"/>
          </p:cNvSpPr>
          <p:nvPr>
            <p:ph type="title"/>
          </p:nvPr>
        </p:nvSpPr>
        <p:spPr/>
        <p:txBody>
          <a:bodyPr/>
          <a:lstStyle/>
          <a:p>
            <a:r>
              <a:rPr lang="en-US" altLang="zh-CN" dirty="0">
                <a:latin typeface="+mn-ea"/>
                <a:ea typeface="+mn-ea"/>
              </a:rPr>
              <a:t>SLA</a:t>
            </a:r>
            <a:r>
              <a:rPr lang="zh-CN" altLang="en-US" dirty="0">
                <a:latin typeface="+mn-ea"/>
                <a:ea typeface="+mn-ea"/>
              </a:rPr>
              <a:t>体系</a:t>
            </a:r>
            <a:endParaRPr lang="zh-CN" altLang="en-US" dirty="0"/>
          </a:p>
        </p:txBody>
      </p:sp>
      <p:sp>
        <p:nvSpPr>
          <p:cNvPr id="4" name="文本框 3">
            <a:extLst>
              <a:ext uri="{FF2B5EF4-FFF2-40B4-BE49-F238E27FC236}">
                <a16:creationId xmlns:a16="http://schemas.microsoft.com/office/drawing/2014/main" id="{83BF93A5-C744-4A00-B586-505D3876C139}"/>
              </a:ext>
            </a:extLst>
          </p:cNvPr>
          <p:cNvSpPr txBox="1"/>
          <p:nvPr/>
        </p:nvSpPr>
        <p:spPr>
          <a:xfrm>
            <a:off x="662940" y="1259528"/>
            <a:ext cx="7233027" cy="3139321"/>
          </a:xfrm>
          <a:prstGeom prst="rect">
            <a:avLst/>
          </a:prstGeom>
          <a:noFill/>
        </p:spPr>
        <p:txBody>
          <a:bodyPr wrap="square">
            <a:spAutoFit/>
          </a:bodyPr>
          <a:lstStyle/>
          <a:p>
            <a:r>
              <a:rPr lang="zh-CN" altLang="en-US" b="1" i="0" dirty="0">
                <a:solidFill>
                  <a:srgbClr val="4F4F4F"/>
                </a:solidFill>
                <a:effectLst/>
                <a:latin typeface="微软雅黑" panose="020B0503020204020204" pitchFamily="34" charset="-122"/>
                <a:ea typeface="微软雅黑" panose="020B0503020204020204" pitchFamily="34" charset="-122"/>
              </a:rPr>
              <a:t>测量指标能否准确描述服务质量？</a:t>
            </a:r>
          </a:p>
          <a:p>
            <a:r>
              <a:rPr lang="zh-CN" altLang="en-US" b="0" i="0" dirty="0">
                <a:solidFill>
                  <a:srgbClr val="333333"/>
                </a:solidFill>
                <a:effectLst/>
                <a:latin typeface="微软雅黑" panose="020B0503020204020204" pitchFamily="34" charset="-122"/>
                <a:ea typeface="微软雅黑" panose="020B0503020204020204" pitchFamily="34" charset="-122"/>
              </a:rPr>
              <a:t>性能：时效性、是否有偏差</a:t>
            </a:r>
          </a:p>
          <a:p>
            <a:r>
              <a:rPr lang="zh-CN" altLang="en-US" b="0" i="0" dirty="0">
                <a:solidFill>
                  <a:srgbClr val="333333"/>
                </a:solidFill>
                <a:effectLst/>
                <a:latin typeface="微软雅黑" panose="020B0503020204020204" pitchFamily="34" charset="-122"/>
                <a:ea typeface="微软雅黑" panose="020B0503020204020204" pitchFamily="34" charset="-122"/>
              </a:rPr>
              <a:t>准确性：精度、覆盖率、数据稳定性</a:t>
            </a:r>
          </a:p>
          <a:p>
            <a:r>
              <a:rPr lang="zh-CN" altLang="en-US" b="0" i="0" dirty="0">
                <a:solidFill>
                  <a:srgbClr val="333333"/>
                </a:solidFill>
                <a:effectLst/>
                <a:latin typeface="微软雅黑" panose="020B0503020204020204" pitchFamily="34" charset="-122"/>
                <a:ea typeface="微软雅黑" panose="020B0503020204020204" pitchFamily="34" charset="-122"/>
              </a:rPr>
              <a:t>完整性：数据丢失、无效数据、异常</a:t>
            </a:r>
            <a:r>
              <a:rPr lang="en-US" altLang="zh-CN" b="0" i="0" dirty="0">
                <a:solidFill>
                  <a:srgbClr val="333333"/>
                </a:solidFill>
                <a:effectLst/>
                <a:latin typeface="微软雅黑" panose="020B0503020204020204" pitchFamily="34" charset="-122"/>
                <a:ea typeface="微软雅黑" panose="020B0503020204020204" pitchFamily="34" charset="-122"/>
              </a:rPr>
              <a:t>(outlier)</a:t>
            </a:r>
            <a:r>
              <a:rPr lang="zh-CN" altLang="en-US" b="0" i="0" dirty="0">
                <a:solidFill>
                  <a:srgbClr val="333333"/>
                </a:solidFill>
                <a:effectLst/>
                <a:latin typeface="微软雅黑" panose="020B0503020204020204" pitchFamily="34" charset="-122"/>
                <a:ea typeface="微软雅黑" panose="020B0503020204020204" pitchFamily="34" charset="-122"/>
              </a:rPr>
              <a:t>数据</a:t>
            </a:r>
            <a:endParaRPr lang="en-US" altLang="zh-CN" b="0" i="0" dirty="0">
              <a:solidFill>
                <a:srgbClr val="333333"/>
              </a:solidFill>
              <a:effectLst/>
              <a:latin typeface="微软雅黑" panose="020B0503020204020204" pitchFamily="34" charset="-122"/>
              <a:ea typeface="微软雅黑" panose="020B0503020204020204" pitchFamily="34" charset="-122"/>
            </a:endParaRPr>
          </a:p>
          <a:p>
            <a:endParaRPr lang="en-US" altLang="zh-CN" dirty="0">
              <a:solidFill>
                <a:srgbClr val="333333"/>
              </a:solidFill>
              <a:latin typeface="微软雅黑" panose="020B0503020204020204" pitchFamily="34" charset="-122"/>
              <a:ea typeface="微软雅黑" panose="020B0503020204020204" pitchFamily="34" charset="-122"/>
            </a:endParaRPr>
          </a:p>
          <a:p>
            <a:endParaRPr lang="en-US" altLang="zh-CN" dirty="0">
              <a:solidFill>
                <a:srgbClr val="333333"/>
              </a:solidFill>
              <a:latin typeface="微软雅黑" panose="020B0503020204020204" pitchFamily="34" charset="-122"/>
              <a:ea typeface="微软雅黑" panose="020B0503020204020204" pitchFamily="34" charset="-122"/>
            </a:endParaRPr>
          </a:p>
          <a:p>
            <a:r>
              <a:rPr lang="zh-CN" altLang="en-US" b="1" i="0" dirty="0">
                <a:solidFill>
                  <a:srgbClr val="4F4F4F"/>
                </a:solidFill>
                <a:effectLst/>
                <a:latin typeface="微软雅黑" panose="020B0503020204020204" pitchFamily="34" charset="-122"/>
                <a:ea typeface="微软雅黑" panose="020B0503020204020204" pitchFamily="34" charset="-122"/>
              </a:rPr>
              <a:t>测量指标的可靠度</a:t>
            </a:r>
          </a:p>
          <a:p>
            <a:r>
              <a:rPr lang="zh-CN" altLang="en-US" b="0" i="0" dirty="0">
                <a:solidFill>
                  <a:srgbClr val="333333"/>
                </a:solidFill>
                <a:effectLst/>
                <a:latin typeface="微软雅黑" panose="020B0503020204020204" pitchFamily="34" charset="-122"/>
                <a:ea typeface="微软雅黑" panose="020B0503020204020204" pitchFamily="34" charset="-122"/>
              </a:rPr>
              <a:t>是否服务提供者和客户都认可</a:t>
            </a:r>
          </a:p>
          <a:p>
            <a:r>
              <a:rPr lang="zh-CN" altLang="en-US" b="0" i="0" dirty="0">
                <a:solidFill>
                  <a:srgbClr val="333333"/>
                </a:solidFill>
                <a:effectLst/>
                <a:latin typeface="微软雅黑" panose="020B0503020204020204" pitchFamily="34" charset="-122"/>
                <a:ea typeface="微软雅黑" panose="020B0503020204020204" pitchFamily="34" charset="-122"/>
              </a:rPr>
              <a:t>是否可被独立验证，比如三方机构</a:t>
            </a:r>
          </a:p>
          <a:p>
            <a:r>
              <a:rPr lang="zh-CN" altLang="en-US" b="0" i="0" dirty="0">
                <a:solidFill>
                  <a:srgbClr val="333333"/>
                </a:solidFill>
                <a:effectLst/>
                <a:latin typeface="微软雅黑" panose="020B0503020204020204" pitchFamily="34" charset="-122"/>
                <a:ea typeface="微软雅黑" panose="020B0503020204020204" pitchFamily="34" charset="-122"/>
              </a:rPr>
              <a:t>客户端还是服务器端测量，取样间隔</a:t>
            </a:r>
          </a:p>
          <a:p>
            <a:r>
              <a:rPr lang="zh-CN" altLang="en-US" b="0" i="0" dirty="0">
                <a:solidFill>
                  <a:srgbClr val="333333"/>
                </a:solidFill>
                <a:effectLst/>
                <a:latin typeface="微软雅黑" panose="020B0503020204020204" pitchFamily="34" charset="-122"/>
                <a:ea typeface="微软雅黑" panose="020B0503020204020204" pitchFamily="34" charset="-122"/>
              </a:rPr>
              <a:t>错误请求是如何计算的</a:t>
            </a:r>
          </a:p>
        </p:txBody>
      </p:sp>
    </p:spTree>
    <p:extLst>
      <p:ext uri="{BB962C8B-B14F-4D97-AF65-F5344CB8AC3E}">
        <p14:creationId xmlns:p14="http://schemas.microsoft.com/office/powerpoint/2010/main" val="1403557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76891C-2716-4E79-834C-106DFB0F7913}"/>
              </a:ext>
            </a:extLst>
          </p:cNvPr>
          <p:cNvSpPr>
            <a:spLocks noGrp="1"/>
          </p:cNvSpPr>
          <p:nvPr>
            <p:ph type="title"/>
          </p:nvPr>
        </p:nvSpPr>
        <p:spPr/>
        <p:txBody>
          <a:bodyPr/>
          <a:lstStyle/>
          <a:p>
            <a:r>
              <a:rPr lang="en-US" altLang="zh-CN" dirty="0"/>
              <a:t>SLA</a:t>
            </a:r>
            <a:r>
              <a:rPr lang="zh-CN" altLang="en-US" dirty="0"/>
              <a:t>体系</a:t>
            </a:r>
          </a:p>
        </p:txBody>
      </p:sp>
      <p:sp>
        <p:nvSpPr>
          <p:cNvPr id="3" name="文本框 2">
            <a:extLst>
              <a:ext uri="{FF2B5EF4-FFF2-40B4-BE49-F238E27FC236}">
                <a16:creationId xmlns:a16="http://schemas.microsoft.com/office/drawing/2014/main" id="{C12A9E49-AF22-4512-90E8-F25CE3846B28}"/>
              </a:ext>
            </a:extLst>
          </p:cNvPr>
          <p:cNvSpPr txBox="1"/>
          <p:nvPr/>
        </p:nvSpPr>
        <p:spPr>
          <a:xfrm>
            <a:off x="803189" y="1297459"/>
            <a:ext cx="10379676" cy="4801314"/>
          </a:xfrm>
          <a:prstGeom prst="rect">
            <a:avLst/>
          </a:prstGeom>
          <a:noFill/>
        </p:spPr>
        <p:txBody>
          <a:bodyPr wrap="square" rtlCol="0">
            <a:spAutoFit/>
          </a:bodyPr>
          <a:lstStyle/>
          <a:p>
            <a:r>
              <a:rPr lang="en-US" altLang="zh-CN" b="0" i="0" dirty="0">
                <a:solidFill>
                  <a:srgbClr val="4D4D4D"/>
                </a:solidFill>
                <a:effectLst/>
                <a:latin typeface="微软雅黑" panose="020B0503020204020204" pitchFamily="34" charset="-122"/>
                <a:ea typeface="微软雅黑" panose="020B0503020204020204" pitchFamily="34" charset="-122"/>
              </a:rPr>
              <a:t>SLO</a:t>
            </a:r>
            <a:r>
              <a:rPr lang="zh-CN" altLang="en-US" b="0" i="0" dirty="0">
                <a:solidFill>
                  <a:srgbClr val="4D4D4D"/>
                </a:solidFill>
                <a:effectLst/>
                <a:latin typeface="微软雅黑" panose="020B0503020204020204" pitchFamily="34" charset="-122"/>
                <a:ea typeface="微软雅黑" panose="020B0503020204020204" pitchFamily="34" charset="-122"/>
              </a:rPr>
              <a:t>指定了服务所提供功能的一种期望状态。</a:t>
            </a:r>
            <a:r>
              <a:rPr lang="en-US" altLang="zh-CN" b="0" i="0" dirty="0">
                <a:solidFill>
                  <a:srgbClr val="4D4D4D"/>
                </a:solidFill>
                <a:effectLst/>
                <a:latin typeface="微软雅黑" panose="020B0503020204020204" pitchFamily="34" charset="-122"/>
                <a:ea typeface="微软雅黑" panose="020B0503020204020204" pitchFamily="34" charset="-122"/>
              </a:rPr>
              <a:t>SLO</a:t>
            </a:r>
            <a:r>
              <a:rPr lang="zh-CN" altLang="en-US" b="0" i="0" dirty="0">
                <a:solidFill>
                  <a:srgbClr val="4D4D4D"/>
                </a:solidFill>
                <a:effectLst/>
                <a:latin typeface="微软雅黑" panose="020B0503020204020204" pitchFamily="34" charset="-122"/>
                <a:ea typeface="微软雅黑" panose="020B0503020204020204" pitchFamily="34" charset="-122"/>
              </a:rPr>
              <a:t>里面应该包含什么呢？</a:t>
            </a:r>
            <a:endParaRPr lang="en-US" altLang="zh-CN" b="0" i="0" dirty="0">
              <a:solidFill>
                <a:srgbClr val="4D4D4D"/>
              </a:solidFill>
              <a:effectLst/>
              <a:latin typeface="微软雅黑" panose="020B0503020204020204" pitchFamily="34" charset="-122"/>
              <a:ea typeface="微软雅黑" panose="020B0503020204020204" pitchFamily="34" charset="-122"/>
            </a:endParaRPr>
          </a:p>
          <a:p>
            <a:r>
              <a:rPr lang="zh-CN" altLang="en-US" b="0" i="0" dirty="0">
                <a:solidFill>
                  <a:srgbClr val="4D4D4D"/>
                </a:solidFill>
                <a:effectLst/>
                <a:latin typeface="微软雅黑" panose="020B0503020204020204" pitchFamily="34" charset="-122"/>
                <a:ea typeface="微软雅黑" panose="020B0503020204020204" pitchFamily="34" charset="-122"/>
              </a:rPr>
              <a:t>所有能够描述服务应该提供什么样功能的信息。</a:t>
            </a:r>
            <a:endParaRPr lang="en-US" altLang="zh-CN" b="0" i="0" dirty="0">
              <a:solidFill>
                <a:srgbClr val="4D4D4D"/>
              </a:solidFill>
              <a:effectLst/>
              <a:latin typeface="微软雅黑" panose="020B0503020204020204" pitchFamily="34" charset="-122"/>
              <a:ea typeface="微软雅黑" panose="020B0503020204020204" pitchFamily="34" charset="-122"/>
            </a:endParaRPr>
          </a:p>
          <a:p>
            <a:endParaRPr lang="en-US" altLang="zh-CN" dirty="0">
              <a:solidFill>
                <a:srgbClr val="4D4D4D"/>
              </a:solidFill>
              <a:latin typeface="微软雅黑" panose="020B0503020204020204" pitchFamily="34" charset="-122"/>
              <a:ea typeface="微软雅黑" panose="020B0503020204020204" pitchFamily="34" charset="-122"/>
            </a:endParaRPr>
          </a:p>
          <a:p>
            <a:r>
              <a:rPr lang="zh-CN" altLang="en-US" b="0" i="0" dirty="0">
                <a:solidFill>
                  <a:srgbClr val="4D4D4D"/>
                </a:solidFill>
                <a:effectLst/>
                <a:latin typeface="微软雅黑" panose="020B0503020204020204" pitchFamily="34" charset="-122"/>
                <a:ea typeface="微软雅黑" panose="020B0503020204020204" pitchFamily="34" charset="-122"/>
              </a:rPr>
              <a:t>服务提供者用它来指定系统的预期状态；开发人员编写代码来实现；</a:t>
            </a:r>
            <a:endParaRPr lang="en-US" altLang="zh-CN" b="0" i="0" dirty="0">
              <a:solidFill>
                <a:srgbClr val="4D4D4D"/>
              </a:solidFill>
              <a:effectLst/>
              <a:latin typeface="微软雅黑" panose="020B0503020204020204" pitchFamily="34" charset="-122"/>
              <a:ea typeface="微软雅黑" panose="020B0503020204020204" pitchFamily="34" charset="-122"/>
            </a:endParaRPr>
          </a:p>
          <a:p>
            <a:r>
              <a:rPr lang="zh-CN" altLang="en-US" b="0" i="0" dirty="0">
                <a:solidFill>
                  <a:srgbClr val="4D4D4D"/>
                </a:solidFill>
                <a:effectLst/>
                <a:latin typeface="微软雅黑" panose="020B0503020204020204" pitchFamily="34" charset="-122"/>
                <a:ea typeface="微软雅黑" panose="020B0503020204020204" pitchFamily="34" charset="-122"/>
              </a:rPr>
              <a:t>客户依赖于</a:t>
            </a:r>
            <a:r>
              <a:rPr lang="en-US" altLang="zh-CN" b="0" i="0" dirty="0">
                <a:solidFill>
                  <a:srgbClr val="4D4D4D"/>
                </a:solidFill>
                <a:effectLst/>
                <a:latin typeface="微软雅黑" panose="020B0503020204020204" pitchFamily="34" charset="-122"/>
                <a:ea typeface="微软雅黑" panose="020B0503020204020204" pitchFamily="34" charset="-122"/>
              </a:rPr>
              <a:t>SLO</a:t>
            </a:r>
            <a:r>
              <a:rPr lang="zh-CN" altLang="en-US" b="0" i="0" dirty="0">
                <a:solidFill>
                  <a:srgbClr val="4D4D4D"/>
                </a:solidFill>
                <a:effectLst/>
                <a:latin typeface="微软雅黑" panose="020B0503020204020204" pitchFamily="34" charset="-122"/>
                <a:ea typeface="微软雅黑" panose="020B0503020204020204" pitchFamily="34" charset="-122"/>
              </a:rPr>
              <a:t>进行商业判断。</a:t>
            </a:r>
            <a:r>
              <a:rPr lang="en-US" altLang="zh-CN" b="0" i="0" dirty="0">
                <a:solidFill>
                  <a:srgbClr val="4D4D4D"/>
                </a:solidFill>
                <a:effectLst/>
                <a:latin typeface="微软雅黑" panose="020B0503020204020204" pitchFamily="34" charset="-122"/>
                <a:ea typeface="微软雅黑" panose="020B0503020204020204" pitchFamily="34" charset="-122"/>
              </a:rPr>
              <a:t>SLO</a:t>
            </a:r>
            <a:r>
              <a:rPr lang="zh-CN" altLang="en-US" b="0" i="0" dirty="0">
                <a:solidFill>
                  <a:srgbClr val="4D4D4D"/>
                </a:solidFill>
                <a:effectLst/>
                <a:latin typeface="微软雅黑" panose="020B0503020204020204" pitchFamily="34" charset="-122"/>
                <a:ea typeface="微软雅黑" panose="020B0503020204020204" pitchFamily="34" charset="-122"/>
              </a:rPr>
              <a:t>里没有提到，如果目标达不到会怎么样。</a:t>
            </a:r>
            <a:endParaRPr lang="en-US" altLang="zh-CN" b="0" i="0" dirty="0">
              <a:solidFill>
                <a:srgbClr val="4D4D4D"/>
              </a:solidFill>
              <a:effectLst/>
              <a:latin typeface="微软雅黑" panose="020B0503020204020204" pitchFamily="34" charset="-122"/>
              <a:ea typeface="微软雅黑" panose="020B0503020204020204" pitchFamily="34" charset="-122"/>
            </a:endParaRPr>
          </a:p>
          <a:p>
            <a:endParaRPr lang="en-US" altLang="zh-CN" dirty="0">
              <a:solidFill>
                <a:srgbClr val="4D4D4D"/>
              </a:solidFill>
              <a:latin typeface="微软雅黑" panose="020B0503020204020204" pitchFamily="34" charset="-122"/>
              <a:ea typeface="微软雅黑" panose="020B0503020204020204" pitchFamily="34" charset="-122"/>
            </a:endParaRPr>
          </a:p>
          <a:p>
            <a:r>
              <a:rPr lang="en-US" altLang="zh-CN" b="1" i="0" dirty="0">
                <a:solidFill>
                  <a:srgbClr val="4D4D4D"/>
                </a:solidFill>
                <a:effectLst/>
                <a:latin typeface="微软雅黑" panose="020B0503020204020204" pitchFamily="34" charset="-122"/>
                <a:ea typeface="微软雅黑" panose="020B0503020204020204" pitchFamily="34" charset="-122"/>
              </a:rPr>
              <a:t>SLO</a:t>
            </a:r>
            <a:r>
              <a:rPr lang="zh-CN" altLang="en-US" b="1" i="0" dirty="0">
                <a:solidFill>
                  <a:srgbClr val="4D4D4D"/>
                </a:solidFill>
                <a:effectLst/>
                <a:latin typeface="微软雅黑" panose="020B0503020204020204" pitchFamily="34" charset="-122"/>
                <a:ea typeface="微软雅黑" panose="020B0503020204020204" pitchFamily="34" charset="-122"/>
              </a:rPr>
              <a:t>是用</a:t>
            </a:r>
            <a:r>
              <a:rPr lang="en-US" altLang="zh-CN" b="1" i="0" dirty="0">
                <a:solidFill>
                  <a:srgbClr val="4D4D4D"/>
                </a:solidFill>
                <a:effectLst/>
                <a:latin typeface="微软雅黑" panose="020B0503020204020204" pitchFamily="34" charset="-122"/>
                <a:ea typeface="微软雅黑" panose="020B0503020204020204" pitchFamily="34" charset="-122"/>
              </a:rPr>
              <a:t>SLI</a:t>
            </a:r>
            <a:r>
              <a:rPr lang="zh-CN" altLang="en-US" b="1" i="0" dirty="0">
                <a:solidFill>
                  <a:srgbClr val="4D4D4D"/>
                </a:solidFill>
                <a:effectLst/>
                <a:latin typeface="微软雅黑" panose="020B0503020204020204" pitchFamily="34" charset="-122"/>
                <a:ea typeface="微软雅黑" panose="020B0503020204020204" pitchFamily="34" charset="-122"/>
              </a:rPr>
              <a:t>来描述的，一般描述为：</a:t>
            </a:r>
            <a:endParaRPr lang="en-US" altLang="zh-CN" dirty="0">
              <a:solidFill>
                <a:srgbClr val="4D4D4D"/>
              </a:solidFill>
              <a:latin typeface="微软雅黑" panose="020B0503020204020204" pitchFamily="34" charset="-122"/>
              <a:ea typeface="微软雅黑" panose="020B0503020204020204" pitchFamily="34" charset="-122"/>
            </a:endParaRPr>
          </a:p>
          <a:p>
            <a:r>
              <a:rPr lang="zh-CN" altLang="en-US" dirty="0">
                <a:solidFill>
                  <a:srgbClr val="4D4D4D"/>
                </a:solidFill>
                <a:latin typeface="微软雅黑" panose="020B0503020204020204" pitchFamily="34" charset="-122"/>
                <a:ea typeface="微软雅黑" panose="020B0503020204020204" pitchFamily="34" charset="-122"/>
              </a:rPr>
              <a:t>简单来说：</a:t>
            </a:r>
            <a:endParaRPr lang="en-US" altLang="zh-CN" dirty="0">
              <a:solidFill>
                <a:srgbClr val="4D4D4D"/>
              </a:solidFill>
              <a:latin typeface="微软雅黑" panose="020B0503020204020204" pitchFamily="34" charset="-122"/>
              <a:ea typeface="微软雅黑" panose="020B0503020204020204" pitchFamily="34" charset="-122"/>
            </a:endParaRPr>
          </a:p>
          <a:p>
            <a:pPr marL="285750" indent="-285750" algn="l">
              <a:buFont typeface="Arial" panose="020B0604020202020204" pitchFamily="34" charset="0"/>
              <a:buChar char="•"/>
            </a:pPr>
            <a:r>
              <a:rPr lang="zh-CN" altLang="en-US" b="0" i="0" dirty="0">
                <a:solidFill>
                  <a:srgbClr val="4D4D4D"/>
                </a:solidFill>
                <a:effectLst/>
                <a:latin typeface="微软雅黑" panose="020B0503020204020204" pitchFamily="34" charset="-122"/>
                <a:ea typeface="微软雅黑" panose="020B0503020204020204" pitchFamily="34" charset="-122"/>
              </a:rPr>
              <a:t>每分钟平均</a:t>
            </a:r>
            <a:r>
              <a:rPr lang="en-US" altLang="zh-CN" b="0" i="0" dirty="0" err="1">
                <a:solidFill>
                  <a:srgbClr val="4D4D4D"/>
                </a:solidFill>
                <a:effectLst/>
                <a:latin typeface="微软雅黑" panose="020B0503020204020204" pitchFamily="34" charset="-122"/>
                <a:ea typeface="微软雅黑" panose="020B0503020204020204" pitchFamily="34" charset="-122"/>
              </a:rPr>
              <a:t>qps</a:t>
            </a:r>
            <a:r>
              <a:rPr lang="en-US" altLang="zh-CN" b="0" i="0" dirty="0">
                <a:solidFill>
                  <a:srgbClr val="4D4D4D"/>
                </a:solidFill>
                <a:effectLst/>
                <a:latin typeface="微软雅黑" panose="020B0503020204020204" pitchFamily="34" charset="-122"/>
                <a:ea typeface="微软雅黑" panose="020B0503020204020204" pitchFamily="34" charset="-122"/>
              </a:rPr>
              <a:t> &gt; 100k/s</a:t>
            </a:r>
          </a:p>
          <a:p>
            <a:pPr marL="285750" indent="-285750" algn="l">
              <a:buFont typeface="Arial" panose="020B0604020202020204" pitchFamily="34" charset="0"/>
              <a:buChar char="•"/>
            </a:pPr>
            <a:r>
              <a:rPr lang="en-US" altLang="zh-CN" b="0" i="0" dirty="0">
                <a:solidFill>
                  <a:srgbClr val="4D4D4D"/>
                </a:solidFill>
                <a:effectLst/>
                <a:latin typeface="微软雅黑" panose="020B0503020204020204" pitchFamily="34" charset="-122"/>
                <a:ea typeface="微软雅黑" panose="020B0503020204020204" pitchFamily="34" charset="-122"/>
              </a:rPr>
              <a:t>99% </a:t>
            </a:r>
            <a:r>
              <a:rPr lang="zh-CN" altLang="en-US" b="0" i="0" dirty="0">
                <a:solidFill>
                  <a:srgbClr val="4D4D4D"/>
                </a:solidFill>
                <a:effectLst/>
                <a:latin typeface="微软雅黑" panose="020B0503020204020204" pitchFamily="34" charset="-122"/>
                <a:ea typeface="微软雅黑" panose="020B0503020204020204" pitchFamily="34" charset="-122"/>
              </a:rPr>
              <a:t>访问延迟 </a:t>
            </a:r>
            <a:r>
              <a:rPr lang="en-US" altLang="zh-CN" b="0" i="0" dirty="0">
                <a:solidFill>
                  <a:srgbClr val="4D4D4D"/>
                </a:solidFill>
                <a:effectLst/>
                <a:latin typeface="微软雅黑" panose="020B0503020204020204" pitchFamily="34" charset="-122"/>
                <a:ea typeface="微软雅黑" panose="020B0503020204020204" pitchFamily="34" charset="-122"/>
              </a:rPr>
              <a:t>&lt; 500ms</a:t>
            </a:r>
          </a:p>
          <a:p>
            <a:pPr marL="285750" indent="-285750" algn="l">
              <a:buFont typeface="Arial" panose="020B0604020202020204" pitchFamily="34" charset="0"/>
              <a:buChar char="•"/>
            </a:pPr>
            <a:r>
              <a:rPr lang="en-US" altLang="zh-CN" b="0" i="0" dirty="0">
                <a:solidFill>
                  <a:srgbClr val="4D4D4D"/>
                </a:solidFill>
                <a:effectLst/>
                <a:latin typeface="微软雅黑" panose="020B0503020204020204" pitchFamily="34" charset="-122"/>
                <a:ea typeface="微软雅黑" panose="020B0503020204020204" pitchFamily="34" charset="-122"/>
              </a:rPr>
              <a:t>99% </a:t>
            </a:r>
            <a:r>
              <a:rPr lang="zh-CN" altLang="en-US" b="0" i="0" dirty="0">
                <a:solidFill>
                  <a:srgbClr val="4D4D4D"/>
                </a:solidFill>
                <a:effectLst/>
                <a:latin typeface="微软雅黑" panose="020B0503020204020204" pitchFamily="34" charset="-122"/>
                <a:ea typeface="微软雅黑" panose="020B0503020204020204" pitchFamily="34" charset="-122"/>
              </a:rPr>
              <a:t>每分钟带宽 </a:t>
            </a:r>
            <a:r>
              <a:rPr lang="en-US" altLang="zh-CN" b="0" i="0" dirty="0">
                <a:solidFill>
                  <a:srgbClr val="4D4D4D"/>
                </a:solidFill>
                <a:effectLst/>
                <a:latin typeface="微软雅黑" panose="020B0503020204020204" pitchFamily="34" charset="-122"/>
                <a:ea typeface="微软雅黑" panose="020B0503020204020204" pitchFamily="34" charset="-122"/>
              </a:rPr>
              <a:t>&gt; 200MB/s</a:t>
            </a:r>
          </a:p>
          <a:p>
            <a:pPr algn="l"/>
            <a:endParaRPr lang="en-US" altLang="zh-CN" dirty="0">
              <a:solidFill>
                <a:srgbClr val="4D4D4D"/>
              </a:solidFill>
              <a:latin typeface="微软雅黑" panose="020B0503020204020204" pitchFamily="34" charset="-122"/>
              <a:ea typeface="微软雅黑" panose="020B0503020204020204" pitchFamily="34" charset="-122"/>
            </a:endParaRPr>
          </a:p>
          <a:p>
            <a:pPr algn="l"/>
            <a:r>
              <a:rPr lang="zh-CN" altLang="en-US" b="1" i="0" dirty="0">
                <a:solidFill>
                  <a:srgbClr val="4D4D4D"/>
                </a:solidFill>
                <a:effectLst/>
                <a:latin typeface="微软雅黑" panose="020B0503020204020204" pitchFamily="34" charset="-122"/>
                <a:ea typeface="微软雅黑" panose="020B0503020204020204" pitchFamily="34" charset="-122"/>
              </a:rPr>
              <a:t>设置</a:t>
            </a:r>
            <a:r>
              <a:rPr lang="en-US" altLang="zh-CN" b="1" i="0" dirty="0">
                <a:solidFill>
                  <a:srgbClr val="4D4D4D"/>
                </a:solidFill>
                <a:effectLst/>
                <a:latin typeface="微软雅黑" panose="020B0503020204020204" pitchFamily="34" charset="-122"/>
                <a:ea typeface="微软雅黑" panose="020B0503020204020204" pitchFamily="34" charset="-122"/>
              </a:rPr>
              <a:t>SLO</a:t>
            </a:r>
            <a:r>
              <a:rPr lang="zh-CN" altLang="en-US" b="1" i="0" dirty="0">
                <a:solidFill>
                  <a:srgbClr val="4D4D4D"/>
                </a:solidFill>
                <a:effectLst/>
                <a:latin typeface="微软雅黑" panose="020B0503020204020204" pitchFamily="34" charset="-122"/>
                <a:ea typeface="微软雅黑" panose="020B0503020204020204" pitchFamily="34" charset="-122"/>
              </a:rPr>
              <a:t>时的几个最佳实践：</a:t>
            </a:r>
            <a:endParaRPr lang="zh-CN" altLang="en-US" b="0" i="0" dirty="0">
              <a:solidFill>
                <a:srgbClr val="4D4D4D"/>
              </a:solidFill>
              <a:effectLst/>
              <a:latin typeface="微软雅黑" panose="020B0503020204020204" pitchFamily="34" charset="-122"/>
              <a:ea typeface="微软雅黑" panose="020B0503020204020204" pitchFamily="34" charset="-122"/>
            </a:endParaRPr>
          </a:p>
          <a:p>
            <a:pPr algn="l"/>
            <a:r>
              <a:rPr lang="zh-CN" altLang="en-US" b="0" i="0" dirty="0">
                <a:solidFill>
                  <a:srgbClr val="333333"/>
                </a:solidFill>
                <a:effectLst/>
                <a:latin typeface="微软雅黑" panose="020B0503020204020204" pitchFamily="34" charset="-122"/>
                <a:ea typeface="微软雅黑" panose="020B0503020204020204" pitchFamily="34" charset="-122"/>
              </a:rPr>
              <a:t>指定计算的时间窗口</a:t>
            </a:r>
          </a:p>
          <a:p>
            <a:pPr algn="l"/>
            <a:r>
              <a:rPr lang="zh-CN" altLang="en-US" b="0" i="0" dirty="0">
                <a:solidFill>
                  <a:srgbClr val="333333"/>
                </a:solidFill>
                <a:effectLst/>
                <a:latin typeface="微软雅黑" panose="020B0503020204020204" pitchFamily="34" charset="-122"/>
                <a:ea typeface="微软雅黑" panose="020B0503020204020204" pitchFamily="34" charset="-122"/>
              </a:rPr>
              <a:t>使用一致的时间窗口</a:t>
            </a:r>
            <a:r>
              <a:rPr lang="en-US" altLang="zh-CN" b="0" i="0" dirty="0">
                <a:solidFill>
                  <a:srgbClr val="333333"/>
                </a:solidFill>
                <a:effectLst/>
                <a:latin typeface="微软雅黑" panose="020B0503020204020204" pitchFamily="34" charset="-122"/>
                <a:ea typeface="微软雅黑" panose="020B0503020204020204" pitchFamily="34" charset="-122"/>
              </a:rPr>
              <a:t>(XX</a:t>
            </a:r>
            <a:r>
              <a:rPr lang="zh-CN" altLang="en-US" b="0" i="0" dirty="0">
                <a:solidFill>
                  <a:srgbClr val="333333"/>
                </a:solidFill>
                <a:effectLst/>
                <a:latin typeface="微软雅黑" panose="020B0503020204020204" pitchFamily="34" charset="-122"/>
                <a:ea typeface="微软雅黑" panose="020B0503020204020204" pitchFamily="34" charset="-122"/>
              </a:rPr>
              <a:t>小时滚动窗口、季度滚动窗口</a:t>
            </a:r>
            <a:r>
              <a:rPr lang="en-US" altLang="zh-CN" b="0" i="0" dirty="0">
                <a:solidFill>
                  <a:srgbClr val="333333"/>
                </a:solidFill>
                <a:effectLst/>
                <a:latin typeface="微软雅黑" panose="020B0503020204020204" pitchFamily="34" charset="-122"/>
                <a:ea typeface="微软雅黑" panose="020B0503020204020204" pitchFamily="34" charset="-122"/>
              </a:rPr>
              <a:t>)</a:t>
            </a:r>
          </a:p>
          <a:p>
            <a:pPr algn="l"/>
            <a:r>
              <a:rPr lang="zh-CN" altLang="en-US" b="0" i="0" dirty="0">
                <a:solidFill>
                  <a:srgbClr val="333333"/>
                </a:solidFill>
                <a:effectLst/>
                <a:latin typeface="微软雅黑" panose="020B0503020204020204" pitchFamily="34" charset="-122"/>
                <a:ea typeface="微软雅黑" panose="020B0503020204020204" pitchFamily="34" charset="-122"/>
              </a:rPr>
              <a:t>要有一个免责条款，比如：</a:t>
            </a:r>
            <a:r>
              <a:rPr lang="en-US" altLang="zh-CN" b="0" i="0" dirty="0">
                <a:solidFill>
                  <a:srgbClr val="333333"/>
                </a:solidFill>
                <a:effectLst/>
                <a:latin typeface="微软雅黑" panose="020B0503020204020204" pitchFamily="34" charset="-122"/>
                <a:ea typeface="微软雅黑" panose="020B0503020204020204" pitchFamily="34" charset="-122"/>
              </a:rPr>
              <a:t>95%</a:t>
            </a:r>
            <a:r>
              <a:rPr lang="zh-CN" altLang="en-US" b="0" i="0" dirty="0">
                <a:solidFill>
                  <a:srgbClr val="333333"/>
                </a:solidFill>
                <a:effectLst/>
                <a:latin typeface="微软雅黑" panose="020B0503020204020204" pitchFamily="34" charset="-122"/>
                <a:ea typeface="微软雅黑" panose="020B0503020204020204" pitchFamily="34" charset="-122"/>
              </a:rPr>
              <a:t>的时间要能够达到</a:t>
            </a:r>
            <a:r>
              <a:rPr lang="en-US" altLang="zh-CN" b="0" i="0" dirty="0">
                <a:solidFill>
                  <a:srgbClr val="333333"/>
                </a:solidFill>
                <a:effectLst/>
                <a:latin typeface="微软雅黑" panose="020B0503020204020204" pitchFamily="34" charset="-122"/>
                <a:ea typeface="微软雅黑" panose="020B0503020204020204" pitchFamily="34" charset="-122"/>
              </a:rPr>
              <a:t>SLO</a:t>
            </a:r>
          </a:p>
          <a:p>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80434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D1259132-935E-40C0-8A60-5900FBC87FAE}"/>
              </a:ext>
            </a:extLst>
          </p:cNvPr>
          <p:cNvSpPr>
            <a:spLocks noGrp="1"/>
          </p:cNvSpPr>
          <p:nvPr>
            <p:ph type="title"/>
          </p:nvPr>
        </p:nvSpPr>
        <p:spPr/>
        <p:txBody>
          <a:bodyPr/>
          <a:lstStyle/>
          <a:p>
            <a:r>
              <a:rPr lang="zh-CN" altLang="en-US" dirty="0"/>
              <a:t>什么是运维</a:t>
            </a:r>
          </a:p>
        </p:txBody>
      </p:sp>
      <p:sp>
        <p:nvSpPr>
          <p:cNvPr id="6" name="文本框 5">
            <a:extLst>
              <a:ext uri="{FF2B5EF4-FFF2-40B4-BE49-F238E27FC236}">
                <a16:creationId xmlns:a16="http://schemas.microsoft.com/office/drawing/2014/main" id="{DCF003E7-76A9-44A1-8552-CD7BBE13C054}"/>
              </a:ext>
            </a:extLst>
          </p:cNvPr>
          <p:cNvSpPr txBox="1"/>
          <p:nvPr/>
        </p:nvSpPr>
        <p:spPr>
          <a:xfrm>
            <a:off x="769472" y="1437672"/>
            <a:ext cx="10598743" cy="3847207"/>
          </a:xfrm>
          <a:prstGeom prst="rect">
            <a:avLst/>
          </a:prstGeom>
          <a:noFill/>
        </p:spPr>
        <p:txBody>
          <a:bodyPr wrap="square">
            <a:spAutoFit/>
          </a:bodyPr>
          <a:lstStyle/>
          <a:p>
            <a:pPr algn="l"/>
            <a:r>
              <a:rPr lang="zh-CN" altLang="en-US" sz="3200" b="1" i="0" dirty="0">
                <a:solidFill>
                  <a:srgbClr val="1A1A1A"/>
                </a:solidFill>
                <a:effectLst/>
                <a:latin typeface="微软雅黑" panose="020B0503020204020204" pitchFamily="34" charset="-122"/>
                <a:ea typeface="微软雅黑" panose="020B0503020204020204" pitchFamily="34" charset="-122"/>
              </a:rPr>
              <a:t>运维是干嘛的？</a:t>
            </a:r>
            <a:endParaRPr lang="en-US" altLang="zh-CN" sz="3200" b="1" i="0" dirty="0">
              <a:solidFill>
                <a:srgbClr val="1A1A1A"/>
              </a:solidFill>
              <a:effectLst/>
              <a:latin typeface="微软雅黑" panose="020B0503020204020204" pitchFamily="34" charset="-122"/>
              <a:ea typeface="微软雅黑" panose="020B0503020204020204" pitchFamily="34" charset="-122"/>
            </a:endParaRPr>
          </a:p>
          <a:p>
            <a:pPr algn="l"/>
            <a:endParaRPr lang="zh-CN" altLang="en-US" sz="3200" b="1" i="0" dirty="0">
              <a:solidFill>
                <a:srgbClr val="1A1A1A"/>
              </a:solidFill>
              <a:effectLst/>
              <a:latin typeface="微软雅黑" panose="020B0503020204020204" pitchFamily="34" charset="-122"/>
              <a:ea typeface="微软雅黑" panose="020B0503020204020204" pitchFamily="34" charset="-122"/>
            </a:endParaRPr>
          </a:p>
          <a:p>
            <a:pPr algn="l"/>
            <a:r>
              <a:rPr lang="zh-CN" altLang="en-US" b="0" i="0" dirty="0">
                <a:solidFill>
                  <a:srgbClr val="1A1A1A"/>
                </a:solidFill>
                <a:effectLst/>
                <a:latin typeface="微软雅黑" panose="020B0503020204020204" pitchFamily="34" charset="-122"/>
                <a:ea typeface="微软雅黑" panose="020B0503020204020204" pitchFamily="34" charset="-122"/>
              </a:rPr>
              <a:t>修电脑的、装网线的、背锅的。</a:t>
            </a:r>
            <a:endParaRPr lang="en-US" altLang="zh-CN" b="0" i="0" dirty="0">
              <a:solidFill>
                <a:srgbClr val="1A1A1A"/>
              </a:solidFill>
              <a:effectLst/>
              <a:latin typeface="微软雅黑" panose="020B0503020204020204" pitchFamily="34" charset="-122"/>
              <a:ea typeface="微软雅黑" panose="020B0503020204020204" pitchFamily="34" charset="-122"/>
            </a:endParaRPr>
          </a:p>
          <a:p>
            <a:pPr algn="l"/>
            <a:endParaRPr lang="en-US" altLang="zh-CN" dirty="0">
              <a:solidFill>
                <a:srgbClr val="1A1A1A"/>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运维（</a:t>
            </a:r>
            <a:r>
              <a:rPr lang="en-US" altLang="zh-CN" dirty="0">
                <a:latin typeface="微软雅黑" panose="020B0503020204020204" pitchFamily="34" charset="-122"/>
                <a:ea typeface="微软雅黑" panose="020B0503020204020204" pitchFamily="34" charset="-122"/>
              </a:rPr>
              <a:t>Operation and maintenance</a:t>
            </a:r>
            <a:r>
              <a:rPr lang="zh-CN" altLang="en-US" dirty="0">
                <a:latin typeface="微软雅黑" panose="020B0503020204020204" pitchFamily="34" charset="-122"/>
                <a:ea typeface="微软雅黑" panose="020B0503020204020204" pitchFamily="34" charset="-122"/>
              </a:rPr>
              <a:t>）一般是指对大型组织已经建立好的网络软硬件的维护，其中传统的运维是指信息技术运维（</a:t>
            </a:r>
            <a:r>
              <a:rPr lang="en-US" altLang="zh-CN" dirty="0">
                <a:latin typeface="微软雅黑" panose="020B0503020204020204" pitchFamily="34" charset="-122"/>
                <a:ea typeface="微软雅黑" panose="020B0503020204020204" pitchFamily="34" charset="-122"/>
              </a:rPr>
              <a:t>IT</a:t>
            </a:r>
            <a:r>
              <a:rPr lang="zh-CN" altLang="en-US" dirty="0">
                <a:latin typeface="微软雅黑" panose="020B0503020204020204" pitchFamily="34" charset="-122"/>
                <a:ea typeface="微软雅黑" panose="020B0503020204020204" pitchFamily="34" charset="-122"/>
              </a:rPr>
              <a:t>运维）。所谓</a:t>
            </a:r>
            <a:r>
              <a:rPr lang="en-US" altLang="zh-CN" dirty="0">
                <a:latin typeface="微软雅黑" panose="020B0503020204020204" pitchFamily="34" charset="-122"/>
                <a:ea typeface="微软雅黑" panose="020B0503020204020204" pitchFamily="34" charset="-122"/>
              </a:rPr>
              <a:t>IT</a:t>
            </a:r>
            <a:r>
              <a:rPr lang="zh-CN" altLang="en-US" dirty="0">
                <a:latin typeface="微软雅黑" panose="020B0503020204020204" pitchFamily="34" charset="-122"/>
                <a:ea typeface="微软雅黑" panose="020B0503020204020204" pitchFamily="34" charset="-122"/>
              </a:rPr>
              <a:t>运维管理，是指单位 </a:t>
            </a:r>
            <a:r>
              <a:rPr lang="en-US" altLang="zh-CN" dirty="0">
                <a:latin typeface="微软雅黑" panose="020B0503020204020204" pitchFamily="34" charset="-122"/>
                <a:ea typeface="微软雅黑" panose="020B0503020204020204" pitchFamily="34" charset="-122"/>
              </a:rPr>
              <a:t>IT </a:t>
            </a:r>
            <a:r>
              <a:rPr lang="zh-CN" altLang="en-US" dirty="0">
                <a:latin typeface="微软雅黑" panose="020B0503020204020204" pitchFamily="34" charset="-122"/>
                <a:ea typeface="微软雅黑" panose="020B0503020204020204" pitchFamily="34" charset="-122"/>
              </a:rPr>
              <a:t>部门采用相关的方法、手段、技术、制度、流程和文档 等，对</a:t>
            </a:r>
            <a:r>
              <a:rPr lang="en-US" altLang="zh-CN" dirty="0">
                <a:latin typeface="微软雅黑" panose="020B0503020204020204" pitchFamily="34" charset="-122"/>
                <a:ea typeface="微软雅黑" panose="020B0503020204020204" pitchFamily="34" charset="-122"/>
              </a:rPr>
              <a:t>IT </a:t>
            </a:r>
            <a:r>
              <a:rPr lang="zh-CN" altLang="en-US" dirty="0">
                <a:latin typeface="微软雅黑" panose="020B0503020204020204" pitchFamily="34" charset="-122"/>
                <a:ea typeface="微软雅黑" panose="020B0503020204020204" pitchFamily="34" charset="-122"/>
              </a:rPr>
              <a:t>运行环境（如软硬件环境、网络环境等）、</a:t>
            </a:r>
            <a:r>
              <a:rPr lang="en-US" altLang="zh-CN" dirty="0">
                <a:latin typeface="微软雅黑" panose="020B0503020204020204" pitchFamily="34" charset="-122"/>
                <a:ea typeface="微软雅黑" panose="020B0503020204020204" pitchFamily="34" charset="-122"/>
              </a:rPr>
              <a:t>IT </a:t>
            </a:r>
            <a:r>
              <a:rPr lang="zh-CN" altLang="en-US" dirty="0">
                <a:latin typeface="微软雅黑" panose="020B0503020204020204" pitchFamily="34" charset="-122"/>
                <a:ea typeface="微软雅黑" panose="020B0503020204020204" pitchFamily="34" charset="-122"/>
              </a:rPr>
              <a:t>业务系统和 </a:t>
            </a:r>
            <a:r>
              <a:rPr lang="en-US" altLang="zh-CN" dirty="0">
                <a:latin typeface="微软雅黑" panose="020B0503020204020204" pitchFamily="34" charset="-122"/>
                <a:ea typeface="微软雅黑" panose="020B0503020204020204" pitchFamily="34" charset="-122"/>
              </a:rPr>
              <a:t>IT </a:t>
            </a:r>
            <a:r>
              <a:rPr lang="zh-CN" altLang="en-US" dirty="0">
                <a:latin typeface="微软雅黑" panose="020B0503020204020204" pitchFamily="34" charset="-122"/>
                <a:ea typeface="微软雅黑" panose="020B0503020204020204" pitchFamily="34" charset="-122"/>
              </a:rPr>
              <a:t>运维人员进行的综合管理。</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algn="l"/>
            <a:r>
              <a:rPr lang="zh-CN" altLang="en-US" b="0" i="0" dirty="0">
                <a:solidFill>
                  <a:srgbClr val="222222"/>
                </a:solidFill>
                <a:effectLst/>
                <a:latin typeface="微软雅黑" panose="020B0503020204020204" pitchFamily="34" charset="-122"/>
                <a:ea typeface="微软雅黑" panose="020B0503020204020204" pitchFamily="34" charset="-122"/>
              </a:rPr>
              <a:t>总结两句话：</a:t>
            </a:r>
          </a:p>
          <a:p>
            <a:pPr algn="l"/>
            <a:r>
              <a:rPr lang="en-US" altLang="zh-CN" b="0" i="0" dirty="0">
                <a:solidFill>
                  <a:srgbClr val="222222"/>
                </a:solidFill>
                <a:effectLst/>
                <a:latin typeface="微软雅黑" panose="020B0503020204020204" pitchFamily="34" charset="-122"/>
                <a:ea typeface="微软雅黑" panose="020B0503020204020204" pitchFamily="34" charset="-122"/>
              </a:rPr>
              <a:t>1</a:t>
            </a:r>
            <a:r>
              <a:rPr lang="zh-CN" altLang="en-US" b="0" i="0" dirty="0">
                <a:solidFill>
                  <a:srgbClr val="222222"/>
                </a:solidFill>
                <a:effectLst/>
                <a:latin typeface="微软雅黑" panose="020B0503020204020204" pitchFamily="34" charset="-122"/>
                <a:ea typeface="微软雅黑" panose="020B0503020204020204" pitchFamily="34" charset="-122"/>
              </a:rPr>
              <a:t>、保障业务长期稳定运行。</a:t>
            </a:r>
          </a:p>
          <a:p>
            <a:pPr algn="l"/>
            <a:r>
              <a:rPr lang="en-US" altLang="zh-CN" b="0" i="0" dirty="0">
                <a:solidFill>
                  <a:srgbClr val="222222"/>
                </a:solidFill>
                <a:effectLst/>
                <a:latin typeface="微软雅黑" panose="020B0503020204020204" pitchFamily="34" charset="-122"/>
                <a:ea typeface="微软雅黑" panose="020B0503020204020204" pitchFamily="34" charset="-122"/>
              </a:rPr>
              <a:t>2</a:t>
            </a:r>
            <a:r>
              <a:rPr lang="zh-CN" altLang="en-US" b="0" i="0" dirty="0">
                <a:solidFill>
                  <a:srgbClr val="222222"/>
                </a:solidFill>
                <a:effectLst/>
                <a:latin typeface="微软雅黑" panose="020B0503020204020204" pitchFamily="34" charset="-122"/>
                <a:ea typeface="微软雅黑" panose="020B0503020204020204" pitchFamily="34" charset="-122"/>
              </a:rPr>
              <a:t>、保障数据安全可靠。</a:t>
            </a:r>
          </a:p>
        </p:txBody>
      </p:sp>
    </p:spTree>
    <p:extLst>
      <p:ext uri="{BB962C8B-B14F-4D97-AF65-F5344CB8AC3E}">
        <p14:creationId xmlns:p14="http://schemas.microsoft.com/office/powerpoint/2010/main" val="3075210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6BDBE8-D65F-4021-9BD1-2ECC4F4E47F2}"/>
              </a:ext>
            </a:extLst>
          </p:cNvPr>
          <p:cNvSpPr>
            <a:spLocks noGrp="1"/>
          </p:cNvSpPr>
          <p:nvPr>
            <p:ph type="title"/>
          </p:nvPr>
        </p:nvSpPr>
        <p:spPr>
          <a:xfrm>
            <a:off x="662941" y="486834"/>
            <a:ext cx="4353902" cy="481753"/>
          </a:xfrm>
        </p:spPr>
        <p:txBody>
          <a:bodyPr/>
          <a:lstStyle/>
          <a:p>
            <a:r>
              <a:rPr lang="zh-CN" altLang="en-US" dirty="0"/>
              <a:t>我们的监控指标</a:t>
            </a:r>
            <a:r>
              <a:rPr lang="en-US" altLang="zh-CN" dirty="0"/>
              <a:t>-</a:t>
            </a:r>
            <a:r>
              <a:rPr lang="zh-CN" altLang="en-US" dirty="0"/>
              <a:t>应用健康状态</a:t>
            </a:r>
          </a:p>
        </p:txBody>
      </p:sp>
      <p:pic>
        <p:nvPicPr>
          <p:cNvPr id="4" name="图片 3">
            <a:extLst>
              <a:ext uri="{FF2B5EF4-FFF2-40B4-BE49-F238E27FC236}">
                <a16:creationId xmlns:a16="http://schemas.microsoft.com/office/drawing/2014/main" id="{10B11441-C53C-4F1A-9B89-705ADF93C6F3}"/>
              </a:ext>
            </a:extLst>
          </p:cNvPr>
          <p:cNvPicPr>
            <a:picLocks noChangeAspect="1"/>
          </p:cNvPicPr>
          <p:nvPr/>
        </p:nvPicPr>
        <p:blipFill>
          <a:blip r:embed="rId2"/>
          <a:stretch>
            <a:fillRect/>
          </a:stretch>
        </p:blipFill>
        <p:spPr>
          <a:xfrm>
            <a:off x="370395" y="1269571"/>
            <a:ext cx="11451210" cy="5588429"/>
          </a:xfrm>
          <a:prstGeom prst="rect">
            <a:avLst/>
          </a:prstGeom>
        </p:spPr>
      </p:pic>
    </p:spTree>
    <p:extLst>
      <p:ext uri="{BB962C8B-B14F-4D97-AF65-F5344CB8AC3E}">
        <p14:creationId xmlns:p14="http://schemas.microsoft.com/office/powerpoint/2010/main" val="3133556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FB1A6-BF88-4842-9115-A7A98F19EBEE}"/>
              </a:ext>
            </a:extLst>
          </p:cNvPr>
          <p:cNvSpPr>
            <a:spLocks noGrp="1"/>
          </p:cNvSpPr>
          <p:nvPr>
            <p:ph type="title"/>
          </p:nvPr>
        </p:nvSpPr>
        <p:spPr>
          <a:xfrm>
            <a:off x="662941" y="486834"/>
            <a:ext cx="4811102" cy="481753"/>
          </a:xfrm>
        </p:spPr>
        <p:txBody>
          <a:bodyPr/>
          <a:lstStyle/>
          <a:p>
            <a:r>
              <a:rPr lang="zh-CN" altLang="en-US" dirty="0"/>
              <a:t>我们的监控指标</a:t>
            </a:r>
            <a:r>
              <a:rPr lang="en-US" altLang="zh-CN" dirty="0"/>
              <a:t>-</a:t>
            </a:r>
            <a:r>
              <a:rPr lang="zh-CN" altLang="en-US" dirty="0"/>
              <a:t>日志状态</a:t>
            </a:r>
          </a:p>
        </p:txBody>
      </p:sp>
      <p:pic>
        <p:nvPicPr>
          <p:cNvPr id="4" name="图片 3">
            <a:extLst>
              <a:ext uri="{FF2B5EF4-FFF2-40B4-BE49-F238E27FC236}">
                <a16:creationId xmlns:a16="http://schemas.microsoft.com/office/drawing/2014/main" id="{34A479E5-9572-4D2D-A5FC-575DB72E7C99}"/>
              </a:ext>
            </a:extLst>
          </p:cNvPr>
          <p:cNvPicPr>
            <a:picLocks noChangeAspect="1"/>
          </p:cNvPicPr>
          <p:nvPr/>
        </p:nvPicPr>
        <p:blipFill>
          <a:blip r:embed="rId2"/>
          <a:stretch>
            <a:fillRect/>
          </a:stretch>
        </p:blipFill>
        <p:spPr>
          <a:xfrm>
            <a:off x="531340" y="1426660"/>
            <a:ext cx="11129319" cy="5431340"/>
          </a:xfrm>
          <a:prstGeom prst="rect">
            <a:avLst/>
          </a:prstGeom>
        </p:spPr>
      </p:pic>
    </p:spTree>
    <p:extLst>
      <p:ext uri="{BB962C8B-B14F-4D97-AF65-F5344CB8AC3E}">
        <p14:creationId xmlns:p14="http://schemas.microsoft.com/office/powerpoint/2010/main" val="32709451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F569FD-43AF-4D3C-A968-2662517FD08A}"/>
              </a:ext>
            </a:extLst>
          </p:cNvPr>
          <p:cNvSpPr>
            <a:spLocks noGrp="1"/>
          </p:cNvSpPr>
          <p:nvPr>
            <p:ph type="title"/>
          </p:nvPr>
        </p:nvSpPr>
        <p:spPr/>
        <p:txBody>
          <a:bodyPr/>
          <a:lstStyle/>
          <a:p>
            <a:r>
              <a:rPr lang="zh-CN" altLang="en-US" dirty="0"/>
              <a:t>我们的监控指标</a:t>
            </a:r>
            <a:r>
              <a:rPr lang="en-US" altLang="zh-CN" dirty="0"/>
              <a:t>-</a:t>
            </a:r>
            <a:r>
              <a:rPr lang="zh-CN" altLang="en-US" dirty="0"/>
              <a:t>系统资源</a:t>
            </a:r>
          </a:p>
        </p:txBody>
      </p:sp>
      <p:pic>
        <p:nvPicPr>
          <p:cNvPr id="4" name="图片 3">
            <a:extLst>
              <a:ext uri="{FF2B5EF4-FFF2-40B4-BE49-F238E27FC236}">
                <a16:creationId xmlns:a16="http://schemas.microsoft.com/office/drawing/2014/main" id="{AF9482C7-8330-41D8-B255-C37EB65842C6}"/>
              </a:ext>
            </a:extLst>
          </p:cNvPr>
          <p:cNvPicPr>
            <a:picLocks noChangeAspect="1"/>
          </p:cNvPicPr>
          <p:nvPr/>
        </p:nvPicPr>
        <p:blipFill>
          <a:blip r:embed="rId2"/>
          <a:stretch>
            <a:fillRect/>
          </a:stretch>
        </p:blipFill>
        <p:spPr>
          <a:xfrm>
            <a:off x="436949" y="1210962"/>
            <a:ext cx="11755051" cy="5736710"/>
          </a:xfrm>
          <a:prstGeom prst="rect">
            <a:avLst/>
          </a:prstGeom>
        </p:spPr>
      </p:pic>
    </p:spTree>
    <p:extLst>
      <p:ext uri="{BB962C8B-B14F-4D97-AF65-F5344CB8AC3E}">
        <p14:creationId xmlns:p14="http://schemas.microsoft.com/office/powerpoint/2010/main" val="36087377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6FA6E-5326-4DCE-BFFE-4FCAE8B480DC}"/>
              </a:ext>
            </a:extLst>
          </p:cNvPr>
          <p:cNvSpPr>
            <a:spLocks noGrp="1"/>
          </p:cNvSpPr>
          <p:nvPr>
            <p:ph type="title"/>
          </p:nvPr>
        </p:nvSpPr>
        <p:spPr/>
        <p:txBody>
          <a:bodyPr/>
          <a:lstStyle/>
          <a:p>
            <a:r>
              <a:rPr lang="zh-CN" altLang="en-US" dirty="0"/>
              <a:t>我们的监控指标</a:t>
            </a:r>
            <a:r>
              <a:rPr lang="en-US" altLang="zh-CN" dirty="0"/>
              <a:t>-</a:t>
            </a:r>
            <a:r>
              <a:rPr lang="zh-CN" altLang="en-US" dirty="0"/>
              <a:t>访问情况</a:t>
            </a:r>
          </a:p>
        </p:txBody>
      </p:sp>
      <p:pic>
        <p:nvPicPr>
          <p:cNvPr id="4" name="图片 3">
            <a:extLst>
              <a:ext uri="{FF2B5EF4-FFF2-40B4-BE49-F238E27FC236}">
                <a16:creationId xmlns:a16="http://schemas.microsoft.com/office/drawing/2014/main" id="{C7B01118-85AA-42A5-974F-597B2CBB9F8B}"/>
              </a:ext>
            </a:extLst>
          </p:cNvPr>
          <p:cNvPicPr>
            <a:picLocks noChangeAspect="1"/>
          </p:cNvPicPr>
          <p:nvPr/>
        </p:nvPicPr>
        <p:blipFill>
          <a:blip r:embed="rId2"/>
          <a:stretch>
            <a:fillRect/>
          </a:stretch>
        </p:blipFill>
        <p:spPr>
          <a:xfrm>
            <a:off x="269114" y="1297459"/>
            <a:ext cx="11653771" cy="5687283"/>
          </a:xfrm>
          <a:prstGeom prst="rect">
            <a:avLst/>
          </a:prstGeom>
        </p:spPr>
      </p:pic>
    </p:spTree>
    <p:extLst>
      <p:ext uri="{BB962C8B-B14F-4D97-AF65-F5344CB8AC3E}">
        <p14:creationId xmlns:p14="http://schemas.microsoft.com/office/powerpoint/2010/main" val="4165499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3E5476-8DD1-4774-873D-EE03D553193F}"/>
              </a:ext>
            </a:extLst>
          </p:cNvPr>
          <p:cNvSpPr>
            <a:spLocks noGrp="1"/>
          </p:cNvSpPr>
          <p:nvPr>
            <p:ph type="title"/>
          </p:nvPr>
        </p:nvSpPr>
        <p:spPr/>
        <p:txBody>
          <a:bodyPr/>
          <a:lstStyle/>
          <a:p>
            <a:r>
              <a:rPr lang="zh-CN" altLang="en-US" dirty="0"/>
              <a:t>我们的监控指标</a:t>
            </a:r>
            <a:r>
              <a:rPr lang="en-US" altLang="zh-CN" dirty="0"/>
              <a:t>-</a:t>
            </a:r>
            <a:r>
              <a:rPr lang="zh-CN" altLang="en-US" dirty="0"/>
              <a:t>热点监控</a:t>
            </a:r>
          </a:p>
        </p:txBody>
      </p:sp>
      <p:pic>
        <p:nvPicPr>
          <p:cNvPr id="4" name="图片 3">
            <a:extLst>
              <a:ext uri="{FF2B5EF4-FFF2-40B4-BE49-F238E27FC236}">
                <a16:creationId xmlns:a16="http://schemas.microsoft.com/office/drawing/2014/main" id="{D64BCC0F-84DB-4406-B0DA-914713C69CDF}"/>
              </a:ext>
            </a:extLst>
          </p:cNvPr>
          <p:cNvPicPr>
            <a:picLocks noChangeAspect="1"/>
          </p:cNvPicPr>
          <p:nvPr/>
        </p:nvPicPr>
        <p:blipFill>
          <a:blip r:embed="rId2"/>
          <a:stretch>
            <a:fillRect/>
          </a:stretch>
        </p:blipFill>
        <p:spPr>
          <a:xfrm>
            <a:off x="331470" y="1333608"/>
            <a:ext cx="11529059" cy="5626421"/>
          </a:xfrm>
          <a:prstGeom prst="rect">
            <a:avLst/>
          </a:prstGeom>
        </p:spPr>
      </p:pic>
    </p:spTree>
    <p:extLst>
      <p:ext uri="{BB962C8B-B14F-4D97-AF65-F5344CB8AC3E}">
        <p14:creationId xmlns:p14="http://schemas.microsoft.com/office/powerpoint/2010/main" val="38113855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86E33F-AF55-40F0-8445-BF72A62BE53A}"/>
              </a:ext>
            </a:extLst>
          </p:cNvPr>
          <p:cNvSpPr>
            <a:spLocks noGrp="1"/>
          </p:cNvSpPr>
          <p:nvPr>
            <p:ph type="title"/>
          </p:nvPr>
        </p:nvSpPr>
        <p:spPr/>
        <p:txBody>
          <a:bodyPr/>
          <a:lstStyle/>
          <a:p>
            <a:r>
              <a:rPr lang="zh-CN" altLang="en-US" dirty="0"/>
              <a:t>我们的监控指标</a:t>
            </a:r>
            <a:r>
              <a:rPr lang="en-US" altLang="zh-CN" dirty="0"/>
              <a:t>-</a:t>
            </a:r>
            <a:r>
              <a:rPr lang="zh-CN" altLang="en-US" dirty="0"/>
              <a:t>异常分析</a:t>
            </a:r>
          </a:p>
        </p:txBody>
      </p:sp>
      <p:pic>
        <p:nvPicPr>
          <p:cNvPr id="4" name="图片 3">
            <a:extLst>
              <a:ext uri="{FF2B5EF4-FFF2-40B4-BE49-F238E27FC236}">
                <a16:creationId xmlns:a16="http://schemas.microsoft.com/office/drawing/2014/main" id="{014646BF-8FB7-46E7-A518-6B64F57829A6}"/>
              </a:ext>
            </a:extLst>
          </p:cNvPr>
          <p:cNvPicPr>
            <a:picLocks noChangeAspect="1"/>
          </p:cNvPicPr>
          <p:nvPr/>
        </p:nvPicPr>
        <p:blipFill>
          <a:blip r:embed="rId2"/>
          <a:stretch>
            <a:fillRect/>
          </a:stretch>
        </p:blipFill>
        <p:spPr>
          <a:xfrm>
            <a:off x="421035" y="1421027"/>
            <a:ext cx="11349929" cy="5539002"/>
          </a:xfrm>
          <a:prstGeom prst="rect">
            <a:avLst/>
          </a:prstGeom>
        </p:spPr>
      </p:pic>
    </p:spTree>
    <p:extLst>
      <p:ext uri="{BB962C8B-B14F-4D97-AF65-F5344CB8AC3E}">
        <p14:creationId xmlns:p14="http://schemas.microsoft.com/office/powerpoint/2010/main" val="21347646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22E1EA-2E51-44AF-AC45-7D3997F65235}"/>
              </a:ext>
            </a:extLst>
          </p:cNvPr>
          <p:cNvSpPr>
            <a:spLocks noGrp="1"/>
          </p:cNvSpPr>
          <p:nvPr>
            <p:ph type="title"/>
          </p:nvPr>
        </p:nvSpPr>
        <p:spPr>
          <a:xfrm>
            <a:off x="662941" y="486834"/>
            <a:ext cx="4724605" cy="501707"/>
          </a:xfrm>
        </p:spPr>
        <p:txBody>
          <a:bodyPr/>
          <a:lstStyle/>
          <a:p>
            <a:r>
              <a:rPr lang="zh-CN" altLang="en-US" dirty="0"/>
              <a:t>我们的监控指标</a:t>
            </a:r>
            <a:r>
              <a:rPr lang="en-US" altLang="zh-CN" dirty="0"/>
              <a:t>-</a:t>
            </a:r>
            <a:r>
              <a:rPr lang="zh-CN" altLang="en-US" dirty="0"/>
              <a:t>异常</a:t>
            </a:r>
            <a:r>
              <a:rPr lang="en-US" altLang="zh-CN" dirty="0"/>
              <a:t>CPU</a:t>
            </a:r>
            <a:r>
              <a:rPr lang="zh-CN" altLang="en-US" dirty="0"/>
              <a:t>分析</a:t>
            </a:r>
          </a:p>
        </p:txBody>
      </p:sp>
      <p:pic>
        <p:nvPicPr>
          <p:cNvPr id="4" name="图片 3">
            <a:extLst>
              <a:ext uri="{FF2B5EF4-FFF2-40B4-BE49-F238E27FC236}">
                <a16:creationId xmlns:a16="http://schemas.microsoft.com/office/drawing/2014/main" id="{1A2289E1-3197-415D-8325-E017F77C33B4}"/>
              </a:ext>
            </a:extLst>
          </p:cNvPr>
          <p:cNvPicPr>
            <a:picLocks noChangeAspect="1"/>
          </p:cNvPicPr>
          <p:nvPr/>
        </p:nvPicPr>
        <p:blipFill>
          <a:blip r:embed="rId2"/>
          <a:stretch>
            <a:fillRect/>
          </a:stretch>
        </p:blipFill>
        <p:spPr>
          <a:xfrm>
            <a:off x="281775" y="1421027"/>
            <a:ext cx="11628450" cy="5674926"/>
          </a:xfrm>
          <a:prstGeom prst="rect">
            <a:avLst/>
          </a:prstGeom>
        </p:spPr>
      </p:pic>
    </p:spTree>
    <p:extLst>
      <p:ext uri="{BB962C8B-B14F-4D97-AF65-F5344CB8AC3E}">
        <p14:creationId xmlns:p14="http://schemas.microsoft.com/office/powerpoint/2010/main" val="35073318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E88F8A-3FFC-4E0E-89BB-1DA8C661029F}"/>
              </a:ext>
            </a:extLst>
          </p:cNvPr>
          <p:cNvSpPr>
            <a:spLocks noGrp="1"/>
          </p:cNvSpPr>
          <p:nvPr>
            <p:ph type="title"/>
          </p:nvPr>
        </p:nvSpPr>
        <p:spPr>
          <a:xfrm>
            <a:off x="662941" y="486834"/>
            <a:ext cx="4267405" cy="526420"/>
          </a:xfrm>
        </p:spPr>
        <p:txBody>
          <a:bodyPr/>
          <a:lstStyle/>
          <a:p>
            <a:r>
              <a:rPr lang="zh-CN" altLang="en-US" dirty="0"/>
              <a:t>我们的监控指标</a:t>
            </a:r>
            <a:r>
              <a:rPr lang="en-US" altLang="zh-CN" dirty="0"/>
              <a:t>-</a:t>
            </a:r>
            <a:r>
              <a:rPr lang="zh-CN" altLang="en-US" dirty="0"/>
              <a:t>服务可用性</a:t>
            </a:r>
          </a:p>
        </p:txBody>
      </p:sp>
      <p:pic>
        <p:nvPicPr>
          <p:cNvPr id="4" name="图片 3">
            <a:extLst>
              <a:ext uri="{FF2B5EF4-FFF2-40B4-BE49-F238E27FC236}">
                <a16:creationId xmlns:a16="http://schemas.microsoft.com/office/drawing/2014/main" id="{AC53710E-157D-4356-8CAA-D215D5F44B6B}"/>
              </a:ext>
            </a:extLst>
          </p:cNvPr>
          <p:cNvPicPr>
            <a:picLocks noChangeAspect="1"/>
          </p:cNvPicPr>
          <p:nvPr/>
        </p:nvPicPr>
        <p:blipFill>
          <a:blip r:embed="rId2"/>
          <a:stretch>
            <a:fillRect/>
          </a:stretch>
        </p:blipFill>
        <p:spPr>
          <a:xfrm>
            <a:off x="345074" y="1396313"/>
            <a:ext cx="11501851" cy="5613143"/>
          </a:xfrm>
          <a:prstGeom prst="rect">
            <a:avLst/>
          </a:prstGeom>
        </p:spPr>
      </p:pic>
    </p:spTree>
    <p:extLst>
      <p:ext uri="{BB962C8B-B14F-4D97-AF65-F5344CB8AC3E}">
        <p14:creationId xmlns:p14="http://schemas.microsoft.com/office/powerpoint/2010/main" val="36022292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D01B5A-1AF4-4A23-8773-9505217EBB62}"/>
              </a:ext>
            </a:extLst>
          </p:cNvPr>
          <p:cNvSpPr>
            <a:spLocks noGrp="1"/>
          </p:cNvSpPr>
          <p:nvPr>
            <p:ph type="title"/>
          </p:nvPr>
        </p:nvSpPr>
        <p:spPr/>
        <p:txBody>
          <a:bodyPr/>
          <a:lstStyle/>
          <a:p>
            <a:r>
              <a:rPr lang="zh-CN" altLang="en-US" dirty="0"/>
              <a:t>我们的监控指标</a:t>
            </a:r>
            <a:r>
              <a:rPr lang="en-US" altLang="zh-CN" dirty="0"/>
              <a:t>-</a:t>
            </a:r>
            <a:r>
              <a:rPr lang="zh-CN" altLang="en-US" dirty="0"/>
              <a:t>站点管理</a:t>
            </a:r>
          </a:p>
        </p:txBody>
      </p:sp>
      <p:pic>
        <p:nvPicPr>
          <p:cNvPr id="4" name="图片 3">
            <a:extLst>
              <a:ext uri="{FF2B5EF4-FFF2-40B4-BE49-F238E27FC236}">
                <a16:creationId xmlns:a16="http://schemas.microsoft.com/office/drawing/2014/main" id="{93EC54F7-243D-443A-BE56-C1C0562D6EEB}"/>
              </a:ext>
            </a:extLst>
          </p:cNvPr>
          <p:cNvPicPr>
            <a:picLocks noChangeAspect="1"/>
          </p:cNvPicPr>
          <p:nvPr/>
        </p:nvPicPr>
        <p:blipFill>
          <a:blip r:embed="rId2"/>
          <a:stretch>
            <a:fillRect/>
          </a:stretch>
        </p:blipFill>
        <p:spPr>
          <a:xfrm>
            <a:off x="441802" y="1220144"/>
            <a:ext cx="11552490" cy="5637856"/>
          </a:xfrm>
          <a:prstGeom prst="rect">
            <a:avLst/>
          </a:prstGeom>
        </p:spPr>
      </p:pic>
    </p:spTree>
    <p:extLst>
      <p:ext uri="{BB962C8B-B14F-4D97-AF65-F5344CB8AC3E}">
        <p14:creationId xmlns:p14="http://schemas.microsoft.com/office/powerpoint/2010/main" val="10220673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00D7D-E98A-4491-9F11-2A675C9DE7B4}"/>
              </a:ext>
            </a:extLst>
          </p:cNvPr>
          <p:cNvSpPr>
            <a:spLocks noGrp="1"/>
          </p:cNvSpPr>
          <p:nvPr>
            <p:ph type="title"/>
          </p:nvPr>
        </p:nvSpPr>
        <p:spPr>
          <a:xfrm>
            <a:off x="662941" y="486834"/>
            <a:ext cx="4576324" cy="551134"/>
          </a:xfrm>
        </p:spPr>
        <p:txBody>
          <a:bodyPr/>
          <a:lstStyle/>
          <a:p>
            <a:r>
              <a:rPr lang="zh-CN" altLang="en-US" dirty="0"/>
              <a:t>我们的监控指标</a:t>
            </a:r>
            <a:r>
              <a:rPr lang="en-US" altLang="zh-CN" dirty="0"/>
              <a:t>-</a:t>
            </a:r>
            <a:r>
              <a:rPr lang="zh-CN" altLang="en-US" dirty="0"/>
              <a:t>站点可用性</a:t>
            </a:r>
          </a:p>
        </p:txBody>
      </p:sp>
      <p:pic>
        <p:nvPicPr>
          <p:cNvPr id="4" name="图片 3">
            <a:extLst>
              <a:ext uri="{FF2B5EF4-FFF2-40B4-BE49-F238E27FC236}">
                <a16:creationId xmlns:a16="http://schemas.microsoft.com/office/drawing/2014/main" id="{2DC29832-36EB-4E62-B30A-421D7F9E1A93}"/>
              </a:ext>
            </a:extLst>
          </p:cNvPr>
          <p:cNvPicPr>
            <a:picLocks noChangeAspect="1"/>
          </p:cNvPicPr>
          <p:nvPr/>
        </p:nvPicPr>
        <p:blipFill>
          <a:blip r:embed="rId2"/>
          <a:stretch>
            <a:fillRect/>
          </a:stretch>
        </p:blipFill>
        <p:spPr>
          <a:xfrm>
            <a:off x="469556" y="1366357"/>
            <a:ext cx="11252887" cy="5491643"/>
          </a:xfrm>
          <a:prstGeom prst="rect">
            <a:avLst/>
          </a:prstGeom>
        </p:spPr>
      </p:pic>
    </p:spTree>
    <p:extLst>
      <p:ext uri="{BB962C8B-B14F-4D97-AF65-F5344CB8AC3E}">
        <p14:creationId xmlns:p14="http://schemas.microsoft.com/office/powerpoint/2010/main" val="2839765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483A1-6CAD-41D5-A323-0D56E19DFA18}"/>
              </a:ext>
            </a:extLst>
          </p:cNvPr>
          <p:cNvSpPr>
            <a:spLocks noGrp="1"/>
          </p:cNvSpPr>
          <p:nvPr>
            <p:ph type="title"/>
          </p:nvPr>
        </p:nvSpPr>
        <p:spPr/>
        <p:txBody>
          <a:bodyPr/>
          <a:lstStyle/>
          <a:p>
            <a:r>
              <a:rPr lang="zh-CN" altLang="en-US" dirty="0"/>
              <a:t>业务系统的建立过程</a:t>
            </a:r>
          </a:p>
        </p:txBody>
      </p:sp>
      <p:sp>
        <p:nvSpPr>
          <p:cNvPr id="4" name="文本框 3">
            <a:extLst>
              <a:ext uri="{FF2B5EF4-FFF2-40B4-BE49-F238E27FC236}">
                <a16:creationId xmlns:a16="http://schemas.microsoft.com/office/drawing/2014/main" id="{E0483587-C760-4453-9F3E-0DCB39498AAC}"/>
              </a:ext>
            </a:extLst>
          </p:cNvPr>
          <p:cNvSpPr txBox="1"/>
          <p:nvPr/>
        </p:nvSpPr>
        <p:spPr>
          <a:xfrm>
            <a:off x="827903" y="1309816"/>
            <a:ext cx="8118389" cy="1200329"/>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运行一个最简单的</a:t>
            </a:r>
            <a:r>
              <a:rPr lang="en-US" altLang="zh-CN" dirty="0">
                <a:latin typeface="微软雅黑" panose="020B0503020204020204" pitchFamily="34" charset="-122"/>
                <a:ea typeface="微软雅黑" panose="020B0503020204020204" pitchFamily="34" charset="-122"/>
              </a:rPr>
              <a:t>hello world </a:t>
            </a:r>
            <a:r>
              <a:rPr lang="zh-CN" altLang="en-US" dirty="0">
                <a:latin typeface="微软雅黑" panose="020B0503020204020204" pitchFamily="34" charset="-122"/>
                <a:ea typeface="微软雅黑" panose="020B0503020204020204" pitchFamily="34" charset="-122"/>
              </a:rPr>
              <a:t>展示页面，我需要哪些资源？</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一台主机、一个</a:t>
            </a:r>
            <a:r>
              <a:rPr lang="en-US" altLang="zh-CN" dirty="0">
                <a:latin typeface="微软雅黑" panose="020B0503020204020204" pitchFamily="34" charset="-122"/>
                <a:ea typeface="微软雅黑" panose="020B0503020204020204" pitchFamily="34" charset="-122"/>
              </a:rPr>
              <a:t>http</a:t>
            </a:r>
            <a:r>
              <a:rPr lang="zh-CN" altLang="en-US" dirty="0">
                <a:latin typeface="微软雅黑" panose="020B0503020204020204" pitchFamily="34" charset="-122"/>
                <a:ea typeface="微软雅黑" panose="020B0503020204020204" pitchFamily="34" charset="-122"/>
              </a:rPr>
              <a:t>的</a:t>
            </a:r>
            <a:r>
              <a:rPr lang="en-US" altLang="zh-CN" dirty="0">
                <a:latin typeface="微软雅黑" panose="020B0503020204020204" pitchFamily="34" charset="-122"/>
                <a:ea typeface="微软雅黑" panose="020B0503020204020204" pitchFamily="34" charset="-122"/>
              </a:rPr>
              <a:t>web</a:t>
            </a:r>
            <a:r>
              <a:rPr lang="zh-CN" altLang="en-US" dirty="0">
                <a:latin typeface="微软雅黑" panose="020B0503020204020204" pitchFamily="34" charset="-122"/>
                <a:ea typeface="微软雅黑" panose="020B0503020204020204" pitchFamily="34" charset="-122"/>
              </a:rPr>
              <a:t>发布服务软件，一句运行</a:t>
            </a:r>
            <a:r>
              <a:rPr lang="en-US" altLang="zh-CN" dirty="0">
                <a:latin typeface="微软雅黑" panose="020B0503020204020204" pitchFamily="34" charset="-122"/>
                <a:ea typeface="微软雅黑" panose="020B0503020204020204" pitchFamily="34" charset="-122"/>
              </a:rPr>
              <a:t>hello world</a:t>
            </a:r>
            <a:r>
              <a:rPr lang="zh-CN" altLang="en-US" dirty="0">
                <a:latin typeface="微软雅黑" panose="020B0503020204020204" pitchFamily="34" charset="-122"/>
                <a:ea typeface="微软雅黑" panose="020B0503020204020204" pitchFamily="34" charset="-122"/>
              </a:rPr>
              <a:t>的</a:t>
            </a:r>
            <a:r>
              <a:rPr lang="en-US" altLang="zh-CN" dirty="0">
                <a:latin typeface="微软雅黑" panose="020B0503020204020204" pitchFamily="34" charset="-122"/>
                <a:ea typeface="微软雅黑" panose="020B0503020204020204" pitchFamily="34" charset="-122"/>
              </a:rPr>
              <a:t>html </a:t>
            </a:r>
            <a:r>
              <a:rPr lang="zh-CN" altLang="en-US" dirty="0">
                <a:latin typeface="微软雅黑" panose="020B0503020204020204" pitchFamily="34" charset="-122"/>
                <a:ea typeface="微软雅黑" panose="020B0503020204020204" pitchFamily="34" charset="-122"/>
              </a:rPr>
              <a:t>代码、一个公网</a:t>
            </a:r>
            <a:r>
              <a:rPr lang="en-US" altLang="zh-CN" dirty="0">
                <a:latin typeface="微软雅黑" panose="020B0503020204020204" pitchFamily="34" charset="-122"/>
                <a:ea typeface="微软雅黑" panose="020B0503020204020204" pitchFamily="34" charset="-122"/>
              </a:rPr>
              <a:t>IP</a:t>
            </a:r>
          </a:p>
        </p:txBody>
      </p:sp>
      <p:pic>
        <p:nvPicPr>
          <p:cNvPr id="6" name="图片 5">
            <a:extLst>
              <a:ext uri="{FF2B5EF4-FFF2-40B4-BE49-F238E27FC236}">
                <a16:creationId xmlns:a16="http://schemas.microsoft.com/office/drawing/2014/main" id="{0705B8DC-FE82-4FDE-9B62-A9DFF9DE30F1}"/>
              </a:ext>
            </a:extLst>
          </p:cNvPr>
          <p:cNvPicPr>
            <a:picLocks noChangeAspect="1"/>
          </p:cNvPicPr>
          <p:nvPr/>
        </p:nvPicPr>
        <p:blipFill>
          <a:blip r:embed="rId2"/>
          <a:stretch>
            <a:fillRect/>
          </a:stretch>
        </p:blipFill>
        <p:spPr>
          <a:xfrm>
            <a:off x="8458972" y="2376667"/>
            <a:ext cx="2905125" cy="3419475"/>
          </a:xfrm>
          <a:prstGeom prst="rect">
            <a:avLst/>
          </a:prstGeom>
        </p:spPr>
      </p:pic>
    </p:spTree>
    <p:extLst>
      <p:ext uri="{BB962C8B-B14F-4D97-AF65-F5344CB8AC3E}">
        <p14:creationId xmlns:p14="http://schemas.microsoft.com/office/powerpoint/2010/main" val="15689904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6C9DAD-F65F-4C84-B43D-ACEF078F27BF}"/>
              </a:ext>
            </a:extLst>
          </p:cNvPr>
          <p:cNvSpPr>
            <a:spLocks noGrp="1"/>
          </p:cNvSpPr>
          <p:nvPr>
            <p:ph type="title"/>
          </p:nvPr>
        </p:nvSpPr>
        <p:spPr/>
        <p:txBody>
          <a:bodyPr/>
          <a:lstStyle/>
          <a:p>
            <a:r>
              <a:rPr lang="zh-CN" altLang="en-US" dirty="0"/>
              <a:t>我们的监控指标</a:t>
            </a:r>
            <a:r>
              <a:rPr lang="en-US" altLang="zh-CN" dirty="0"/>
              <a:t>-</a:t>
            </a:r>
            <a:r>
              <a:rPr lang="zh-CN" altLang="en-US" dirty="0"/>
              <a:t>站点响应</a:t>
            </a:r>
          </a:p>
        </p:txBody>
      </p:sp>
      <p:pic>
        <p:nvPicPr>
          <p:cNvPr id="4" name="图片 3">
            <a:extLst>
              <a:ext uri="{FF2B5EF4-FFF2-40B4-BE49-F238E27FC236}">
                <a16:creationId xmlns:a16="http://schemas.microsoft.com/office/drawing/2014/main" id="{A20C890D-FBAB-4D6D-AEF8-BC1FC10B3312}"/>
              </a:ext>
            </a:extLst>
          </p:cNvPr>
          <p:cNvPicPr>
            <a:picLocks noChangeAspect="1"/>
          </p:cNvPicPr>
          <p:nvPr/>
        </p:nvPicPr>
        <p:blipFill>
          <a:blip r:embed="rId2"/>
          <a:stretch>
            <a:fillRect/>
          </a:stretch>
        </p:blipFill>
        <p:spPr>
          <a:xfrm>
            <a:off x="357736" y="1359243"/>
            <a:ext cx="11476528" cy="5600785"/>
          </a:xfrm>
          <a:prstGeom prst="rect">
            <a:avLst/>
          </a:prstGeom>
        </p:spPr>
      </p:pic>
    </p:spTree>
    <p:extLst>
      <p:ext uri="{BB962C8B-B14F-4D97-AF65-F5344CB8AC3E}">
        <p14:creationId xmlns:p14="http://schemas.microsoft.com/office/powerpoint/2010/main" val="9025243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0290EF-F954-4658-8091-2B5B870C91A4}"/>
              </a:ext>
            </a:extLst>
          </p:cNvPr>
          <p:cNvSpPr>
            <a:spLocks noGrp="1"/>
          </p:cNvSpPr>
          <p:nvPr>
            <p:ph type="title"/>
          </p:nvPr>
        </p:nvSpPr>
        <p:spPr/>
        <p:txBody>
          <a:bodyPr/>
          <a:lstStyle/>
          <a:p>
            <a:r>
              <a:rPr lang="zh-CN" altLang="en-US" dirty="0"/>
              <a:t>我们的监控指标</a:t>
            </a:r>
            <a:r>
              <a:rPr lang="en-US" altLang="zh-CN" dirty="0"/>
              <a:t>-</a:t>
            </a:r>
            <a:r>
              <a:rPr lang="zh-CN" altLang="en-US" dirty="0"/>
              <a:t>线上告警</a:t>
            </a:r>
          </a:p>
        </p:txBody>
      </p:sp>
      <p:pic>
        <p:nvPicPr>
          <p:cNvPr id="4" name="图片 3">
            <a:extLst>
              <a:ext uri="{FF2B5EF4-FFF2-40B4-BE49-F238E27FC236}">
                <a16:creationId xmlns:a16="http://schemas.microsoft.com/office/drawing/2014/main" id="{C6BD909C-E6A9-434E-9CA8-45F893CF89F3}"/>
              </a:ext>
            </a:extLst>
          </p:cNvPr>
          <p:cNvPicPr>
            <a:picLocks noChangeAspect="1"/>
          </p:cNvPicPr>
          <p:nvPr/>
        </p:nvPicPr>
        <p:blipFill>
          <a:blip r:embed="rId2"/>
          <a:stretch>
            <a:fillRect/>
          </a:stretch>
        </p:blipFill>
        <p:spPr>
          <a:xfrm>
            <a:off x="413178" y="1090612"/>
            <a:ext cx="5310433" cy="4086869"/>
          </a:xfrm>
          <a:prstGeom prst="rect">
            <a:avLst/>
          </a:prstGeom>
        </p:spPr>
      </p:pic>
      <p:pic>
        <p:nvPicPr>
          <p:cNvPr id="6" name="图片 5">
            <a:extLst>
              <a:ext uri="{FF2B5EF4-FFF2-40B4-BE49-F238E27FC236}">
                <a16:creationId xmlns:a16="http://schemas.microsoft.com/office/drawing/2014/main" id="{5C0633B4-2372-4B81-9DA2-DA2449C95591}"/>
              </a:ext>
            </a:extLst>
          </p:cNvPr>
          <p:cNvPicPr>
            <a:picLocks noChangeAspect="1"/>
          </p:cNvPicPr>
          <p:nvPr/>
        </p:nvPicPr>
        <p:blipFill>
          <a:blip r:embed="rId3"/>
          <a:stretch>
            <a:fillRect/>
          </a:stretch>
        </p:blipFill>
        <p:spPr>
          <a:xfrm>
            <a:off x="6468391" y="1275963"/>
            <a:ext cx="3850102" cy="6239021"/>
          </a:xfrm>
          <a:prstGeom prst="rect">
            <a:avLst/>
          </a:prstGeom>
        </p:spPr>
      </p:pic>
    </p:spTree>
    <p:extLst>
      <p:ext uri="{BB962C8B-B14F-4D97-AF65-F5344CB8AC3E}">
        <p14:creationId xmlns:p14="http://schemas.microsoft.com/office/powerpoint/2010/main" val="8960665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CC8D28-B6DC-4962-8915-B0DD4AB4E037}"/>
              </a:ext>
            </a:extLst>
          </p:cNvPr>
          <p:cNvSpPr>
            <a:spLocks noGrp="1"/>
          </p:cNvSpPr>
          <p:nvPr>
            <p:ph type="title"/>
          </p:nvPr>
        </p:nvSpPr>
        <p:spPr>
          <a:xfrm>
            <a:off x="662941" y="486835"/>
            <a:ext cx="5058237" cy="427566"/>
          </a:xfrm>
        </p:spPr>
        <p:txBody>
          <a:bodyPr/>
          <a:lstStyle/>
          <a:p>
            <a:r>
              <a:rPr lang="zh-CN" altLang="en-US" dirty="0"/>
              <a:t>云环境下如何实现运维的体系建设</a:t>
            </a:r>
          </a:p>
        </p:txBody>
      </p:sp>
      <p:pic>
        <p:nvPicPr>
          <p:cNvPr id="4" name="图片 3">
            <a:extLst>
              <a:ext uri="{FF2B5EF4-FFF2-40B4-BE49-F238E27FC236}">
                <a16:creationId xmlns:a16="http://schemas.microsoft.com/office/drawing/2014/main" id="{C1C5CEAE-DD9D-41FF-9E49-E445E3D793E6}"/>
              </a:ext>
            </a:extLst>
          </p:cNvPr>
          <p:cNvPicPr>
            <a:picLocks noChangeAspect="1"/>
          </p:cNvPicPr>
          <p:nvPr/>
        </p:nvPicPr>
        <p:blipFill>
          <a:blip r:embed="rId2"/>
          <a:stretch>
            <a:fillRect/>
          </a:stretch>
        </p:blipFill>
        <p:spPr>
          <a:xfrm>
            <a:off x="571114" y="1334787"/>
            <a:ext cx="11420475" cy="5695950"/>
          </a:xfrm>
          <a:prstGeom prst="rect">
            <a:avLst/>
          </a:prstGeom>
        </p:spPr>
      </p:pic>
    </p:spTree>
    <p:extLst>
      <p:ext uri="{BB962C8B-B14F-4D97-AF65-F5344CB8AC3E}">
        <p14:creationId xmlns:p14="http://schemas.microsoft.com/office/powerpoint/2010/main" val="7492082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5268184-A22E-45D4-9D9B-CCE9D5EF228E}"/>
              </a:ext>
            </a:extLst>
          </p:cNvPr>
          <p:cNvPicPr>
            <a:picLocks noChangeAspect="1"/>
          </p:cNvPicPr>
          <p:nvPr/>
        </p:nvPicPr>
        <p:blipFill>
          <a:blip r:embed="rId2"/>
          <a:stretch>
            <a:fillRect/>
          </a:stretch>
        </p:blipFill>
        <p:spPr>
          <a:xfrm>
            <a:off x="680196" y="1337490"/>
            <a:ext cx="11068050" cy="5838825"/>
          </a:xfrm>
          <a:prstGeom prst="rect">
            <a:avLst/>
          </a:prstGeom>
        </p:spPr>
      </p:pic>
      <p:sp>
        <p:nvSpPr>
          <p:cNvPr id="8" name="标题 1">
            <a:extLst>
              <a:ext uri="{FF2B5EF4-FFF2-40B4-BE49-F238E27FC236}">
                <a16:creationId xmlns:a16="http://schemas.microsoft.com/office/drawing/2014/main" id="{7AFF164E-DEE9-4647-8C8D-CB176768EAB8}"/>
              </a:ext>
            </a:extLst>
          </p:cNvPr>
          <p:cNvSpPr>
            <a:spLocks noGrp="1"/>
          </p:cNvSpPr>
          <p:nvPr>
            <p:ph type="title"/>
          </p:nvPr>
        </p:nvSpPr>
        <p:spPr>
          <a:xfrm>
            <a:off x="663574" y="487363"/>
            <a:ext cx="5280025" cy="481012"/>
          </a:xfrm>
        </p:spPr>
        <p:txBody>
          <a:bodyPr/>
          <a:lstStyle/>
          <a:p>
            <a:r>
              <a:rPr lang="zh-CN" altLang="en-US" dirty="0"/>
              <a:t>云环境下如何实现运维的体系建设</a:t>
            </a:r>
          </a:p>
        </p:txBody>
      </p:sp>
    </p:spTree>
    <p:extLst>
      <p:ext uri="{BB962C8B-B14F-4D97-AF65-F5344CB8AC3E}">
        <p14:creationId xmlns:p14="http://schemas.microsoft.com/office/powerpoint/2010/main" val="18375547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CFEA1D7-A033-459A-BCB6-C49BED5AE77C}"/>
              </a:ext>
            </a:extLst>
          </p:cNvPr>
          <p:cNvPicPr>
            <a:picLocks noChangeAspect="1"/>
          </p:cNvPicPr>
          <p:nvPr/>
        </p:nvPicPr>
        <p:blipFill>
          <a:blip r:embed="rId2"/>
          <a:stretch>
            <a:fillRect/>
          </a:stretch>
        </p:blipFill>
        <p:spPr>
          <a:xfrm>
            <a:off x="662941" y="1326935"/>
            <a:ext cx="11068050" cy="5934075"/>
          </a:xfrm>
          <a:prstGeom prst="rect">
            <a:avLst/>
          </a:prstGeom>
        </p:spPr>
      </p:pic>
      <p:sp>
        <p:nvSpPr>
          <p:cNvPr id="5" name="标题 1">
            <a:extLst>
              <a:ext uri="{FF2B5EF4-FFF2-40B4-BE49-F238E27FC236}">
                <a16:creationId xmlns:a16="http://schemas.microsoft.com/office/drawing/2014/main" id="{9976B18C-2028-437F-A005-7773C0C5AE79}"/>
              </a:ext>
            </a:extLst>
          </p:cNvPr>
          <p:cNvSpPr>
            <a:spLocks noGrp="1"/>
          </p:cNvSpPr>
          <p:nvPr>
            <p:ph type="title"/>
          </p:nvPr>
        </p:nvSpPr>
        <p:spPr>
          <a:xfrm>
            <a:off x="663575" y="487363"/>
            <a:ext cx="4983463" cy="481012"/>
          </a:xfrm>
        </p:spPr>
        <p:txBody>
          <a:bodyPr/>
          <a:lstStyle/>
          <a:p>
            <a:r>
              <a:rPr lang="zh-CN" altLang="en-US" dirty="0"/>
              <a:t>云环境下如何实现运维的体系建设</a:t>
            </a:r>
          </a:p>
        </p:txBody>
      </p:sp>
    </p:spTree>
    <p:extLst>
      <p:ext uri="{BB962C8B-B14F-4D97-AF65-F5344CB8AC3E}">
        <p14:creationId xmlns:p14="http://schemas.microsoft.com/office/powerpoint/2010/main" val="26619503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BCEAA55-9C92-4CD5-B4A6-3A6ECE9CE4A3}"/>
              </a:ext>
            </a:extLst>
          </p:cNvPr>
          <p:cNvPicPr>
            <a:picLocks noChangeAspect="1"/>
          </p:cNvPicPr>
          <p:nvPr/>
        </p:nvPicPr>
        <p:blipFill>
          <a:blip r:embed="rId2"/>
          <a:stretch>
            <a:fillRect/>
          </a:stretch>
        </p:blipFill>
        <p:spPr>
          <a:xfrm>
            <a:off x="542667" y="1348559"/>
            <a:ext cx="11353800" cy="6162675"/>
          </a:xfrm>
          <a:prstGeom prst="rect">
            <a:avLst/>
          </a:prstGeom>
        </p:spPr>
      </p:pic>
      <p:sp>
        <p:nvSpPr>
          <p:cNvPr id="5" name="标题 1">
            <a:extLst>
              <a:ext uri="{FF2B5EF4-FFF2-40B4-BE49-F238E27FC236}">
                <a16:creationId xmlns:a16="http://schemas.microsoft.com/office/drawing/2014/main" id="{1DE8272C-A68C-4A59-B827-B6C9A5B8AF78}"/>
              </a:ext>
            </a:extLst>
          </p:cNvPr>
          <p:cNvSpPr>
            <a:spLocks noGrp="1"/>
          </p:cNvSpPr>
          <p:nvPr>
            <p:ph type="title"/>
          </p:nvPr>
        </p:nvSpPr>
        <p:spPr>
          <a:xfrm>
            <a:off x="663575" y="487363"/>
            <a:ext cx="4785755" cy="481012"/>
          </a:xfrm>
        </p:spPr>
        <p:txBody>
          <a:bodyPr/>
          <a:lstStyle/>
          <a:p>
            <a:r>
              <a:rPr lang="zh-CN" altLang="en-US" dirty="0"/>
              <a:t>云环境下如何实现运维的体系建设</a:t>
            </a:r>
          </a:p>
        </p:txBody>
      </p:sp>
    </p:spTree>
    <p:extLst>
      <p:ext uri="{BB962C8B-B14F-4D97-AF65-F5344CB8AC3E}">
        <p14:creationId xmlns:p14="http://schemas.microsoft.com/office/powerpoint/2010/main" val="20485373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B6F0A47-C1C0-451E-BED7-04277F4EF146}"/>
              </a:ext>
            </a:extLst>
          </p:cNvPr>
          <p:cNvPicPr>
            <a:picLocks noChangeAspect="1"/>
          </p:cNvPicPr>
          <p:nvPr/>
        </p:nvPicPr>
        <p:blipFill>
          <a:blip r:embed="rId2"/>
          <a:stretch>
            <a:fillRect/>
          </a:stretch>
        </p:blipFill>
        <p:spPr>
          <a:xfrm>
            <a:off x="500834" y="1300034"/>
            <a:ext cx="11363325" cy="6210300"/>
          </a:xfrm>
          <a:prstGeom prst="rect">
            <a:avLst/>
          </a:prstGeom>
        </p:spPr>
      </p:pic>
      <p:sp>
        <p:nvSpPr>
          <p:cNvPr id="5" name="标题 1">
            <a:extLst>
              <a:ext uri="{FF2B5EF4-FFF2-40B4-BE49-F238E27FC236}">
                <a16:creationId xmlns:a16="http://schemas.microsoft.com/office/drawing/2014/main" id="{D561608B-76E1-42C2-9FE6-0B87EF1FA2C8}"/>
              </a:ext>
            </a:extLst>
          </p:cNvPr>
          <p:cNvSpPr>
            <a:spLocks noGrp="1"/>
          </p:cNvSpPr>
          <p:nvPr>
            <p:ph type="title"/>
          </p:nvPr>
        </p:nvSpPr>
        <p:spPr>
          <a:xfrm>
            <a:off x="663575" y="487363"/>
            <a:ext cx="4934036" cy="481012"/>
          </a:xfrm>
        </p:spPr>
        <p:txBody>
          <a:bodyPr/>
          <a:lstStyle/>
          <a:p>
            <a:r>
              <a:rPr lang="zh-CN" altLang="en-US" dirty="0"/>
              <a:t>云环境下如何实现运维的体系建设</a:t>
            </a:r>
          </a:p>
        </p:txBody>
      </p:sp>
    </p:spTree>
    <p:extLst>
      <p:ext uri="{BB962C8B-B14F-4D97-AF65-F5344CB8AC3E}">
        <p14:creationId xmlns:p14="http://schemas.microsoft.com/office/powerpoint/2010/main" val="23484635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2CE699-13F5-46A0-B9F3-030C6907594B}"/>
              </a:ext>
            </a:extLst>
          </p:cNvPr>
          <p:cNvSpPr>
            <a:spLocks noGrp="1"/>
          </p:cNvSpPr>
          <p:nvPr>
            <p:ph type="title"/>
          </p:nvPr>
        </p:nvSpPr>
        <p:spPr>
          <a:xfrm>
            <a:off x="662941" y="486834"/>
            <a:ext cx="4984097" cy="481753"/>
          </a:xfrm>
        </p:spPr>
        <p:txBody>
          <a:bodyPr/>
          <a:lstStyle/>
          <a:p>
            <a:r>
              <a:rPr lang="zh-CN" altLang="en-US" dirty="0"/>
              <a:t>云环境下如何实现运维的体系建设</a:t>
            </a:r>
          </a:p>
        </p:txBody>
      </p:sp>
      <p:pic>
        <p:nvPicPr>
          <p:cNvPr id="4" name="图片 3">
            <a:extLst>
              <a:ext uri="{FF2B5EF4-FFF2-40B4-BE49-F238E27FC236}">
                <a16:creationId xmlns:a16="http://schemas.microsoft.com/office/drawing/2014/main" id="{C3560827-259D-48C5-8944-3C76FA8A8D4F}"/>
              </a:ext>
            </a:extLst>
          </p:cNvPr>
          <p:cNvPicPr>
            <a:picLocks noChangeAspect="1"/>
          </p:cNvPicPr>
          <p:nvPr/>
        </p:nvPicPr>
        <p:blipFill>
          <a:blip r:embed="rId2"/>
          <a:stretch>
            <a:fillRect/>
          </a:stretch>
        </p:blipFill>
        <p:spPr>
          <a:xfrm>
            <a:off x="447675" y="1259102"/>
            <a:ext cx="11296650" cy="6267450"/>
          </a:xfrm>
          <a:prstGeom prst="rect">
            <a:avLst/>
          </a:prstGeom>
        </p:spPr>
      </p:pic>
    </p:spTree>
    <p:extLst>
      <p:ext uri="{BB962C8B-B14F-4D97-AF65-F5344CB8AC3E}">
        <p14:creationId xmlns:p14="http://schemas.microsoft.com/office/powerpoint/2010/main" val="36590789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1954A5-F204-47AC-B4CF-912429A06E29}"/>
              </a:ext>
            </a:extLst>
          </p:cNvPr>
          <p:cNvSpPr>
            <a:spLocks noGrp="1"/>
          </p:cNvSpPr>
          <p:nvPr>
            <p:ph type="title"/>
          </p:nvPr>
        </p:nvSpPr>
        <p:spPr>
          <a:xfrm>
            <a:off x="662940" y="486834"/>
            <a:ext cx="5045881" cy="481753"/>
          </a:xfrm>
        </p:spPr>
        <p:txBody>
          <a:bodyPr/>
          <a:lstStyle/>
          <a:p>
            <a:r>
              <a:rPr lang="zh-CN" altLang="en-US" dirty="0"/>
              <a:t>云环境下如何实现运维的体系建设</a:t>
            </a:r>
          </a:p>
        </p:txBody>
      </p:sp>
      <p:pic>
        <p:nvPicPr>
          <p:cNvPr id="4" name="图片 3">
            <a:extLst>
              <a:ext uri="{FF2B5EF4-FFF2-40B4-BE49-F238E27FC236}">
                <a16:creationId xmlns:a16="http://schemas.microsoft.com/office/drawing/2014/main" id="{47E1304D-CE57-40A6-8103-1DF61DA784B7}"/>
              </a:ext>
            </a:extLst>
          </p:cNvPr>
          <p:cNvPicPr>
            <a:picLocks noChangeAspect="1"/>
          </p:cNvPicPr>
          <p:nvPr/>
        </p:nvPicPr>
        <p:blipFill>
          <a:blip r:embed="rId2"/>
          <a:stretch>
            <a:fillRect/>
          </a:stretch>
        </p:blipFill>
        <p:spPr>
          <a:xfrm>
            <a:off x="438150" y="1388461"/>
            <a:ext cx="11315700" cy="6181725"/>
          </a:xfrm>
          <a:prstGeom prst="rect">
            <a:avLst/>
          </a:prstGeom>
        </p:spPr>
      </p:pic>
    </p:spTree>
    <p:extLst>
      <p:ext uri="{BB962C8B-B14F-4D97-AF65-F5344CB8AC3E}">
        <p14:creationId xmlns:p14="http://schemas.microsoft.com/office/powerpoint/2010/main" val="29235603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37D7D3-A0DE-42F0-86D3-71DD4D240559}"/>
              </a:ext>
            </a:extLst>
          </p:cNvPr>
          <p:cNvSpPr>
            <a:spLocks noGrp="1"/>
          </p:cNvSpPr>
          <p:nvPr>
            <p:ph type="title"/>
          </p:nvPr>
        </p:nvSpPr>
        <p:spPr>
          <a:xfrm>
            <a:off x="662941" y="486834"/>
            <a:ext cx="4848173" cy="481753"/>
          </a:xfrm>
        </p:spPr>
        <p:txBody>
          <a:bodyPr/>
          <a:lstStyle/>
          <a:p>
            <a:r>
              <a:rPr lang="zh-CN" altLang="en-US" dirty="0"/>
              <a:t>云环境下如何实现运维的体系建设</a:t>
            </a:r>
          </a:p>
        </p:txBody>
      </p:sp>
      <p:pic>
        <p:nvPicPr>
          <p:cNvPr id="4" name="图片 3">
            <a:extLst>
              <a:ext uri="{FF2B5EF4-FFF2-40B4-BE49-F238E27FC236}">
                <a16:creationId xmlns:a16="http://schemas.microsoft.com/office/drawing/2014/main" id="{2FA45262-1212-4E78-8CB4-72ECE63AEC01}"/>
              </a:ext>
            </a:extLst>
          </p:cNvPr>
          <p:cNvPicPr>
            <a:picLocks noChangeAspect="1"/>
          </p:cNvPicPr>
          <p:nvPr/>
        </p:nvPicPr>
        <p:blipFill>
          <a:blip r:embed="rId2"/>
          <a:stretch>
            <a:fillRect/>
          </a:stretch>
        </p:blipFill>
        <p:spPr>
          <a:xfrm>
            <a:off x="471487" y="1344955"/>
            <a:ext cx="11249025" cy="5972175"/>
          </a:xfrm>
          <a:prstGeom prst="rect">
            <a:avLst/>
          </a:prstGeom>
        </p:spPr>
      </p:pic>
    </p:spTree>
    <p:extLst>
      <p:ext uri="{BB962C8B-B14F-4D97-AF65-F5344CB8AC3E}">
        <p14:creationId xmlns:p14="http://schemas.microsoft.com/office/powerpoint/2010/main" val="718901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706513-6EA3-4624-9F29-D5162A97CF7B}"/>
              </a:ext>
            </a:extLst>
          </p:cNvPr>
          <p:cNvSpPr>
            <a:spLocks noGrp="1"/>
          </p:cNvSpPr>
          <p:nvPr>
            <p:ph type="title"/>
          </p:nvPr>
        </p:nvSpPr>
        <p:spPr/>
        <p:txBody>
          <a:bodyPr/>
          <a:lstStyle/>
          <a:p>
            <a:r>
              <a:rPr lang="zh-CN" altLang="en-US" dirty="0"/>
              <a:t>业务系统的建立过程</a:t>
            </a:r>
          </a:p>
        </p:txBody>
      </p:sp>
      <p:sp>
        <p:nvSpPr>
          <p:cNvPr id="3" name="文本框 2">
            <a:extLst>
              <a:ext uri="{FF2B5EF4-FFF2-40B4-BE49-F238E27FC236}">
                <a16:creationId xmlns:a16="http://schemas.microsoft.com/office/drawing/2014/main" id="{0B22D28D-712F-4343-A5C0-23210C76286C}"/>
              </a:ext>
            </a:extLst>
          </p:cNvPr>
          <p:cNvSpPr txBox="1"/>
          <p:nvPr/>
        </p:nvSpPr>
        <p:spPr>
          <a:xfrm>
            <a:off x="864973" y="1421026"/>
            <a:ext cx="6878806" cy="923330"/>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有访客访问，我希望访客成文用户，并且能让用户保留自己的信息</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这个时候我们就需要一个数据库用于用户信息的保存</a:t>
            </a:r>
          </a:p>
        </p:txBody>
      </p:sp>
      <p:pic>
        <p:nvPicPr>
          <p:cNvPr id="5" name="图片 4">
            <a:extLst>
              <a:ext uri="{FF2B5EF4-FFF2-40B4-BE49-F238E27FC236}">
                <a16:creationId xmlns:a16="http://schemas.microsoft.com/office/drawing/2014/main" id="{98D12F76-37D1-4644-9D3F-0FCAF61C3098}"/>
              </a:ext>
            </a:extLst>
          </p:cNvPr>
          <p:cNvPicPr>
            <a:picLocks noChangeAspect="1"/>
          </p:cNvPicPr>
          <p:nvPr/>
        </p:nvPicPr>
        <p:blipFill>
          <a:blip r:embed="rId2"/>
          <a:stretch>
            <a:fillRect/>
          </a:stretch>
        </p:blipFill>
        <p:spPr>
          <a:xfrm>
            <a:off x="8737771" y="1605692"/>
            <a:ext cx="2476500" cy="4581525"/>
          </a:xfrm>
          <a:prstGeom prst="rect">
            <a:avLst/>
          </a:prstGeom>
        </p:spPr>
      </p:pic>
    </p:spTree>
    <p:extLst>
      <p:ext uri="{BB962C8B-B14F-4D97-AF65-F5344CB8AC3E}">
        <p14:creationId xmlns:p14="http://schemas.microsoft.com/office/powerpoint/2010/main" val="37310336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758994-BE66-4210-BD94-41799BCF5793}"/>
              </a:ext>
            </a:extLst>
          </p:cNvPr>
          <p:cNvSpPr>
            <a:spLocks noGrp="1"/>
          </p:cNvSpPr>
          <p:nvPr>
            <p:ph type="title"/>
          </p:nvPr>
        </p:nvSpPr>
        <p:spPr>
          <a:xfrm>
            <a:off x="662941" y="486834"/>
            <a:ext cx="4823459" cy="481753"/>
          </a:xfrm>
        </p:spPr>
        <p:txBody>
          <a:bodyPr/>
          <a:lstStyle/>
          <a:p>
            <a:r>
              <a:rPr lang="zh-CN" altLang="en-US" dirty="0"/>
              <a:t>云环境下如何实现运维的体系建设</a:t>
            </a:r>
          </a:p>
        </p:txBody>
      </p:sp>
      <p:pic>
        <p:nvPicPr>
          <p:cNvPr id="4" name="图片 3">
            <a:extLst>
              <a:ext uri="{FF2B5EF4-FFF2-40B4-BE49-F238E27FC236}">
                <a16:creationId xmlns:a16="http://schemas.microsoft.com/office/drawing/2014/main" id="{F7A207CE-02CF-4932-8D44-34F21418F28F}"/>
              </a:ext>
            </a:extLst>
          </p:cNvPr>
          <p:cNvPicPr>
            <a:picLocks noChangeAspect="1"/>
          </p:cNvPicPr>
          <p:nvPr/>
        </p:nvPicPr>
        <p:blipFill>
          <a:blip r:embed="rId2"/>
          <a:stretch>
            <a:fillRect/>
          </a:stretch>
        </p:blipFill>
        <p:spPr>
          <a:xfrm>
            <a:off x="447675" y="1313549"/>
            <a:ext cx="11296650" cy="6010275"/>
          </a:xfrm>
          <a:prstGeom prst="rect">
            <a:avLst/>
          </a:prstGeom>
        </p:spPr>
      </p:pic>
    </p:spTree>
    <p:extLst>
      <p:ext uri="{BB962C8B-B14F-4D97-AF65-F5344CB8AC3E}">
        <p14:creationId xmlns:p14="http://schemas.microsoft.com/office/powerpoint/2010/main" val="6355862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2B74AD-51A4-49DF-BE49-EFE2FB3F52CD}"/>
              </a:ext>
            </a:extLst>
          </p:cNvPr>
          <p:cNvSpPr>
            <a:spLocks noGrp="1"/>
          </p:cNvSpPr>
          <p:nvPr>
            <p:ph type="title"/>
          </p:nvPr>
        </p:nvSpPr>
        <p:spPr>
          <a:xfrm>
            <a:off x="662941" y="486834"/>
            <a:ext cx="5107664" cy="481753"/>
          </a:xfrm>
        </p:spPr>
        <p:txBody>
          <a:bodyPr/>
          <a:lstStyle/>
          <a:p>
            <a:r>
              <a:rPr lang="zh-CN" altLang="en-US" dirty="0"/>
              <a:t>云环境下如何实现运维的体系建设</a:t>
            </a:r>
          </a:p>
        </p:txBody>
      </p:sp>
      <p:pic>
        <p:nvPicPr>
          <p:cNvPr id="4" name="图片 3">
            <a:extLst>
              <a:ext uri="{FF2B5EF4-FFF2-40B4-BE49-F238E27FC236}">
                <a16:creationId xmlns:a16="http://schemas.microsoft.com/office/drawing/2014/main" id="{B8DCDCC3-98D9-46EE-B132-9ED43E63C82C}"/>
              </a:ext>
            </a:extLst>
          </p:cNvPr>
          <p:cNvPicPr>
            <a:picLocks noChangeAspect="1"/>
          </p:cNvPicPr>
          <p:nvPr/>
        </p:nvPicPr>
        <p:blipFill>
          <a:blip r:embed="rId2"/>
          <a:stretch>
            <a:fillRect/>
          </a:stretch>
        </p:blipFill>
        <p:spPr>
          <a:xfrm>
            <a:off x="438150" y="1308529"/>
            <a:ext cx="11315700" cy="6267450"/>
          </a:xfrm>
          <a:prstGeom prst="rect">
            <a:avLst/>
          </a:prstGeom>
        </p:spPr>
      </p:pic>
    </p:spTree>
    <p:extLst>
      <p:ext uri="{BB962C8B-B14F-4D97-AF65-F5344CB8AC3E}">
        <p14:creationId xmlns:p14="http://schemas.microsoft.com/office/powerpoint/2010/main" val="2607520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B169A4-336C-4455-AB8F-BF0C76931C4A}"/>
              </a:ext>
            </a:extLst>
          </p:cNvPr>
          <p:cNvSpPr>
            <a:spLocks noGrp="1"/>
          </p:cNvSpPr>
          <p:nvPr>
            <p:ph type="title"/>
          </p:nvPr>
        </p:nvSpPr>
        <p:spPr>
          <a:xfrm>
            <a:off x="662941" y="486834"/>
            <a:ext cx="4774032" cy="481753"/>
          </a:xfrm>
        </p:spPr>
        <p:txBody>
          <a:bodyPr/>
          <a:lstStyle/>
          <a:p>
            <a:r>
              <a:rPr lang="zh-CN" altLang="en-US" dirty="0"/>
              <a:t>云环境下如何实现运维的体系建设</a:t>
            </a:r>
          </a:p>
        </p:txBody>
      </p:sp>
      <p:pic>
        <p:nvPicPr>
          <p:cNvPr id="4" name="图片 3">
            <a:extLst>
              <a:ext uri="{FF2B5EF4-FFF2-40B4-BE49-F238E27FC236}">
                <a16:creationId xmlns:a16="http://schemas.microsoft.com/office/drawing/2014/main" id="{FF177CDD-9115-4674-99DB-A688D8C3620E}"/>
              </a:ext>
            </a:extLst>
          </p:cNvPr>
          <p:cNvPicPr>
            <a:picLocks noChangeAspect="1"/>
          </p:cNvPicPr>
          <p:nvPr/>
        </p:nvPicPr>
        <p:blipFill>
          <a:blip r:embed="rId2"/>
          <a:stretch>
            <a:fillRect/>
          </a:stretch>
        </p:blipFill>
        <p:spPr>
          <a:xfrm>
            <a:off x="529410" y="1336203"/>
            <a:ext cx="11306175" cy="6162675"/>
          </a:xfrm>
          <a:prstGeom prst="rect">
            <a:avLst/>
          </a:prstGeom>
        </p:spPr>
      </p:pic>
    </p:spTree>
    <p:extLst>
      <p:ext uri="{BB962C8B-B14F-4D97-AF65-F5344CB8AC3E}">
        <p14:creationId xmlns:p14="http://schemas.microsoft.com/office/powerpoint/2010/main" val="14102834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5A3647-7ED4-4DB8-9B41-C6399B2EA629}"/>
              </a:ext>
            </a:extLst>
          </p:cNvPr>
          <p:cNvSpPr>
            <a:spLocks noGrp="1"/>
          </p:cNvSpPr>
          <p:nvPr>
            <p:ph type="title"/>
          </p:nvPr>
        </p:nvSpPr>
        <p:spPr>
          <a:xfrm>
            <a:off x="662941" y="486834"/>
            <a:ext cx="5021167" cy="481753"/>
          </a:xfrm>
        </p:spPr>
        <p:txBody>
          <a:bodyPr/>
          <a:lstStyle/>
          <a:p>
            <a:r>
              <a:rPr lang="zh-CN" altLang="en-US" dirty="0"/>
              <a:t>云环境下如何实现运维的体系建设</a:t>
            </a:r>
          </a:p>
        </p:txBody>
      </p:sp>
      <p:pic>
        <p:nvPicPr>
          <p:cNvPr id="4" name="图片 3">
            <a:extLst>
              <a:ext uri="{FF2B5EF4-FFF2-40B4-BE49-F238E27FC236}">
                <a16:creationId xmlns:a16="http://schemas.microsoft.com/office/drawing/2014/main" id="{28D69F5B-F5D1-4604-9F65-A78288BD1DB5}"/>
              </a:ext>
            </a:extLst>
          </p:cNvPr>
          <p:cNvPicPr>
            <a:picLocks noChangeAspect="1"/>
          </p:cNvPicPr>
          <p:nvPr/>
        </p:nvPicPr>
        <p:blipFill>
          <a:blip r:embed="rId2"/>
          <a:stretch>
            <a:fillRect/>
          </a:stretch>
        </p:blipFill>
        <p:spPr>
          <a:xfrm>
            <a:off x="495300" y="1254211"/>
            <a:ext cx="11201400" cy="6400800"/>
          </a:xfrm>
          <a:prstGeom prst="rect">
            <a:avLst/>
          </a:prstGeom>
        </p:spPr>
      </p:pic>
    </p:spTree>
    <p:extLst>
      <p:ext uri="{BB962C8B-B14F-4D97-AF65-F5344CB8AC3E}">
        <p14:creationId xmlns:p14="http://schemas.microsoft.com/office/powerpoint/2010/main" val="13459505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76ECF2-78ED-40C5-9546-36CB9C2AD076}"/>
              </a:ext>
            </a:extLst>
          </p:cNvPr>
          <p:cNvSpPr>
            <a:spLocks noGrp="1"/>
          </p:cNvSpPr>
          <p:nvPr>
            <p:ph type="title"/>
          </p:nvPr>
        </p:nvSpPr>
        <p:spPr>
          <a:xfrm>
            <a:off x="662940" y="486834"/>
            <a:ext cx="4947027" cy="481753"/>
          </a:xfrm>
        </p:spPr>
        <p:txBody>
          <a:bodyPr/>
          <a:lstStyle/>
          <a:p>
            <a:r>
              <a:rPr lang="zh-CN" altLang="en-US" dirty="0"/>
              <a:t>云环境下如何实现运维的体系建设</a:t>
            </a:r>
          </a:p>
        </p:txBody>
      </p:sp>
      <p:pic>
        <p:nvPicPr>
          <p:cNvPr id="4" name="图片 3">
            <a:extLst>
              <a:ext uri="{FF2B5EF4-FFF2-40B4-BE49-F238E27FC236}">
                <a16:creationId xmlns:a16="http://schemas.microsoft.com/office/drawing/2014/main" id="{22F3F317-A0E9-4B35-A637-C6F44BF69E4D}"/>
              </a:ext>
            </a:extLst>
          </p:cNvPr>
          <p:cNvPicPr>
            <a:picLocks noChangeAspect="1"/>
          </p:cNvPicPr>
          <p:nvPr/>
        </p:nvPicPr>
        <p:blipFill>
          <a:blip r:embed="rId2"/>
          <a:stretch>
            <a:fillRect/>
          </a:stretch>
        </p:blipFill>
        <p:spPr>
          <a:xfrm>
            <a:off x="452437" y="1296430"/>
            <a:ext cx="11287125" cy="6019800"/>
          </a:xfrm>
          <a:prstGeom prst="rect">
            <a:avLst/>
          </a:prstGeom>
        </p:spPr>
      </p:pic>
    </p:spTree>
    <p:extLst>
      <p:ext uri="{BB962C8B-B14F-4D97-AF65-F5344CB8AC3E}">
        <p14:creationId xmlns:p14="http://schemas.microsoft.com/office/powerpoint/2010/main" val="39830779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5B5F8C-F6C8-4F9E-BFCD-4F8284A146D1}"/>
              </a:ext>
            </a:extLst>
          </p:cNvPr>
          <p:cNvSpPr>
            <a:spLocks noGrp="1"/>
          </p:cNvSpPr>
          <p:nvPr>
            <p:ph type="title"/>
          </p:nvPr>
        </p:nvSpPr>
        <p:spPr>
          <a:xfrm>
            <a:off x="662941" y="486834"/>
            <a:ext cx="5095308" cy="481753"/>
          </a:xfrm>
        </p:spPr>
        <p:txBody>
          <a:bodyPr/>
          <a:lstStyle/>
          <a:p>
            <a:r>
              <a:rPr lang="zh-CN" altLang="en-US" dirty="0"/>
              <a:t>云环境下如何实现运维的体系建设</a:t>
            </a:r>
          </a:p>
        </p:txBody>
      </p:sp>
      <p:pic>
        <p:nvPicPr>
          <p:cNvPr id="4" name="图片 3">
            <a:extLst>
              <a:ext uri="{FF2B5EF4-FFF2-40B4-BE49-F238E27FC236}">
                <a16:creationId xmlns:a16="http://schemas.microsoft.com/office/drawing/2014/main" id="{A1B0635E-A428-423C-86EC-2B392659E3F5}"/>
              </a:ext>
            </a:extLst>
          </p:cNvPr>
          <p:cNvPicPr>
            <a:picLocks noChangeAspect="1"/>
          </p:cNvPicPr>
          <p:nvPr/>
        </p:nvPicPr>
        <p:blipFill>
          <a:blip r:embed="rId2"/>
          <a:stretch>
            <a:fillRect/>
          </a:stretch>
        </p:blipFill>
        <p:spPr>
          <a:xfrm>
            <a:off x="400050" y="1242884"/>
            <a:ext cx="11391900" cy="6324600"/>
          </a:xfrm>
          <a:prstGeom prst="rect">
            <a:avLst/>
          </a:prstGeom>
        </p:spPr>
      </p:pic>
    </p:spTree>
    <p:extLst>
      <p:ext uri="{BB962C8B-B14F-4D97-AF65-F5344CB8AC3E}">
        <p14:creationId xmlns:p14="http://schemas.microsoft.com/office/powerpoint/2010/main" val="21540642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A1A8A6-0D6B-4902-B7D4-87FC06E9ED19}"/>
              </a:ext>
            </a:extLst>
          </p:cNvPr>
          <p:cNvSpPr>
            <a:spLocks noGrp="1"/>
          </p:cNvSpPr>
          <p:nvPr>
            <p:ph type="title"/>
          </p:nvPr>
        </p:nvSpPr>
        <p:spPr>
          <a:xfrm>
            <a:off x="662941" y="486834"/>
            <a:ext cx="5095308" cy="481753"/>
          </a:xfrm>
        </p:spPr>
        <p:txBody>
          <a:bodyPr/>
          <a:lstStyle/>
          <a:p>
            <a:r>
              <a:rPr lang="zh-CN" altLang="en-US" dirty="0"/>
              <a:t>云环境下如何实现运维的体系建设</a:t>
            </a:r>
          </a:p>
        </p:txBody>
      </p:sp>
      <p:pic>
        <p:nvPicPr>
          <p:cNvPr id="4" name="图片 3">
            <a:extLst>
              <a:ext uri="{FF2B5EF4-FFF2-40B4-BE49-F238E27FC236}">
                <a16:creationId xmlns:a16="http://schemas.microsoft.com/office/drawing/2014/main" id="{9436CDFE-CF79-4C2B-8DD2-165BDD40CD7F}"/>
              </a:ext>
            </a:extLst>
          </p:cNvPr>
          <p:cNvPicPr>
            <a:picLocks noChangeAspect="1"/>
          </p:cNvPicPr>
          <p:nvPr/>
        </p:nvPicPr>
        <p:blipFill>
          <a:blip r:embed="rId2"/>
          <a:stretch>
            <a:fillRect/>
          </a:stretch>
        </p:blipFill>
        <p:spPr>
          <a:xfrm>
            <a:off x="428625" y="1296172"/>
            <a:ext cx="11334750" cy="6267450"/>
          </a:xfrm>
          <a:prstGeom prst="rect">
            <a:avLst/>
          </a:prstGeom>
        </p:spPr>
      </p:pic>
    </p:spTree>
    <p:extLst>
      <p:ext uri="{BB962C8B-B14F-4D97-AF65-F5344CB8AC3E}">
        <p14:creationId xmlns:p14="http://schemas.microsoft.com/office/powerpoint/2010/main" val="1976221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B7571D-412B-4E27-8ED1-71A4CD40CDE2}"/>
              </a:ext>
            </a:extLst>
          </p:cNvPr>
          <p:cNvSpPr>
            <a:spLocks noGrp="1"/>
          </p:cNvSpPr>
          <p:nvPr>
            <p:ph type="title"/>
          </p:nvPr>
        </p:nvSpPr>
        <p:spPr>
          <a:xfrm>
            <a:off x="662941" y="486834"/>
            <a:ext cx="4996454" cy="481753"/>
          </a:xfrm>
        </p:spPr>
        <p:txBody>
          <a:bodyPr/>
          <a:lstStyle/>
          <a:p>
            <a:r>
              <a:rPr lang="zh-CN" altLang="en-US" dirty="0"/>
              <a:t>云环境下如何实现运维的体系建设</a:t>
            </a:r>
          </a:p>
        </p:txBody>
      </p:sp>
      <p:pic>
        <p:nvPicPr>
          <p:cNvPr id="4" name="图片 3">
            <a:extLst>
              <a:ext uri="{FF2B5EF4-FFF2-40B4-BE49-F238E27FC236}">
                <a16:creationId xmlns:a16="http://schemas.microsoft.com/office/drawing/2014/main" id="{48665EE8-0631-49F0-9951-10D78A89C7FA}"/>
              </a:ext>
            </a:extLst>
          </p:cNvPr>
          <p:cNvPicPr>
            <a:picLocks noChangeAspect="1"/>
          </p:cNvPicPr>
          <p:nvPr/>
        </p:nvPicPr>
        <p:blipFill>
          <a:blip r:embed="rId2"/>
          <a:stretch>
            <a:fillRect/>
          </a:stretch>
        </p:blipFill>
        <p:spPr>
          <a:xfrm>
            <a:off x="580563" y="1270430"/>
            <a:ext cx="11268075" cy="6343650"/>
          </a:xfrm>
          <a:prstGeom prst="rect">
            <a:avLst/>
          </a:prstGeom>
        </p:spPr>
      </p:pic>
    </p:spTree>
    <p:extLst>
      <p:ext uri="{BB962C8B-B14F-4D97-AF65-F5344CB8AC3E}">
        <p14:creationId xmlns:p14="http://schemas.microsoft.com/office/powerpoint/2010/main" val="7477091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30454-5921-4997-A776-D46B7550B261}"/>
              </a:ext>
            </a:extLst>
          </p:cNvPr>
          <p:cNvSpPr>
            <a:spLocks noGrp="1"/>
          </p:cNvSpPr>
          <p:nvPr>
            <p:ph type="title"/>
          </p:nvPr>
        </p:nvSpPr>
        <p:spPr>
          <a:xfrm>
            <a:off x="662941" y="486834"/>
            <a:ext cx="5082951" cy="481753"/>
          </a:xfrm>
        </p:spPr>
        <p:txBody>
          <a:bodyPr/>
          <a:lstStyle/>
          <a:p>
            <a:r>
              <a:rPr lang="zh-CN" altLang="en-US" dirty="0"/>
              <a:t>云环境下如何实现运维的体系建设</a:t>
            </a:r>
          </a:p>
        </p:txBody>
      </p:sp>
      <p:pic>
        <p:nvPicPr>
          <p:cNvPr id="4" name="图片 3">
            <a:extLst>
              <a:ext uri="{FF2B5EF4-FFF2-40B4-BE49-F238E27FC236}">
                <a16:creationId xmlns:a16="http://schemas.microsoft.com/office/drawing/2014/main" id="{66E46AF8-6FA0-43D7-AE68-26E6598A8145}"/>
              </a:ext>
            </a:extLst>
          </p:cNvPr>
          <p:cNvPicPr>
            <a:picLocks noChangeAspect="1"/>
          </p:cNvPicPr>
          <p:nvPr/>
        </p:nvPicPr>
        <p:blipFill>
          <a:blip r:embed="rId2"/>
          <a:stretch>
            <a:fillRect/>
          </a:stretch>
        </p:blipFill>
        <p:spPr>
          <a:xfrm>
            <a:off x="495300" y="1354095"/>
            <a:ext cx="11201400" cy="5410200"/>
          </a:xfrm>
          <a:prstGeom prst="rect">
            <a:avLst/>
          </a:prstGeom>
        </p:spPr>
      </p:pic>
    </p:spTree>
    <p:extLst>
      <p:ext uri="{BB962C8B-B14F-4D97-AF65-F5344CB8AC3E}">
        <p14:creationId xmlns:p14="http://schemas.microsoft.com/office/powerpoint/2010/main" val="40685142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E498B1-A8AB-4D00-AAF4-EA3C157947E2}"/>
              </a:ext>
            </a:extLst>
          </p:cNvPr>
          <p:cNvSpPr>
            <a:spLocks noGrp="1"/>
          </p:cNvSpPr>
          <p:nvPr>
            <p:ph type="title"/>
          </p:nvPr>
        </p:nvSpPr>
        <p:spPr/>
        <p:txBody>
          <a:bodyPr/>
          <a:lstStyle/>
          <a:p>
            <a:r>
              <a:rPr lang="zh-CN" altLang="en-US" dirty="0"/>
              <a:t>运维团队</a:t>
            </a:r>
          </a:p>
        </p:txBody>
      </p:sp>
      <p:sp>
        <p:nvSpPr>
          <p:cNvPr id="4" name="文本框 3">
            <a:extLst>
              <a:ext uri="{FF2B5EF4-FFF2-40B4-BE49-F238E27FC236}">
                <a16:creationId xmlns:a16="http://schemas.microsoft.com/office/drawing/2014/main" id="{A4AE36BA-1109-48BC-A150-73CD848E0EC6}"/>
              </a:ext>
            </a:extLst>
          </p:cNvPr>
          <p:cNvSpPr txBox="1"/>
          <p:nvPr/>
        </p:nvSpPr>
        <p:spPr>
          <a:xfrm>
            <a:off x="763030" y="1264678"/>
            <a:ext cx="10728754" cy="2862322"/>
          </a:xfrm>
          <a:prstGeom prst="rect">
            <a:avLst/>
          </a:prstGeom>
          <a:noFill/>
        </p:spPr>
        <p:txBody>
          <a:bodyPr wrap="square">
            <a:spAutoFit/>
          </a:bodyPr>
          <a:lstStyle/>
          <a:p>
            <a:r>
              <a:rPr lang="zh-CN" altLang="en-US" b="0" i="0" dirty="0">
                <a:solidFill>
                  <a:srgbClr val="1A1A1A"/>
                </a:solidFill>
                <a:effectLst/>
                <a:latin typeface="微软雅黑" panose="020B0503020204020204" pitchFamily="34" charset="-122"/>
                <a:ea typeface="微软雅黑" panose="020B0503020204020204" pitchFamily="34" charset="-122"/>
              </a:rPr>
              <a:t>对于初创公司，运维部和系统部一般是合二为一的，相关工作由同一批人负责，界限可能不是很明显。</a:t>
            </a:r>
            <a:endParaRPr lang="en-US" altLang="zh-CN" b="0" i="0" dirty="0">
              <a:solidFill>
                <a:srgbClr val="1A1A1A"/>
              </a:solidFill>
              <a:effectLst/>
              <a:latin typeface="微软雅黑" panose="020B0503020204020204" pitchFamily="34" charset="-122"/>
              <a:ea typeface="微软雅黑" panose="020B0503020204020204" pitchFamily="34" charset="-122"/>
            </a:endParaRPr>
          </a:p>
          <a:p>
            <a:endParaRPr lang="en-US" altLang="zh-CN" dirty="0">
              <a:solidFill>
                <a:srgbClr val="1A1A1A"/>
              </a:solidFill>
              <a:latin typeface="微软雅黑" panose="020B0503020204020204" pitchFamily="34" charset="-122"/>
              <a:ea typeface="微软雅黑" panose="020B0503020204020204" pitchFamily="34" charset="-122"/>
            </a:endParaRPr>
          </a:p>
          <a:p>
            <a:r>
              <a:rPr lang="zh-CN" altLang="en-US" b="0" i="0" dirty="0">
                <a:solidFill>
                  <a:srgbClr val="1A1A1A"/>
                </a:solidFill>
                <a:effectLst/>
                <a:latin typeface="微软雅黑" panose="020B0503020204020204" pitchFamily="34" charset="-122"/>
                <a:ea typeface="微软雅黑" panose="020B0503020204020204" pitchFamily="34" charset="-122"/>
              </a:rPr>
              <a:t>大型公司对运维工作的要求更高，需要有更精细的分工，因此机房</a:t>
            </a:r>
            <a:r>
              <a:rPr lang="en-US" altLang="zh-CN" b="0" i="0" dirty="0">
                <a:solidFill>
                  <a:srgbClr val="1A1A1A"/>
                </a:solidFill>
                <a:effectLst/>
                <a:latin typeface="微软雅黑" panose="020B0503020204020204" pitchFamily="34" charset="-122"/>
                <a:ea typeface="微软雅黑" panose="020B0503020204020204" pitchFamily="34" charset="-122"/>
              </a:rPr>
              <a:t>/</a:t>
            </a:r>
            <a:r>
              <a:rPr lang="zh-CN" altLang="en-US" b="0" i="0" dirty="0">
                <a:solidFill>
                  <a:srgbClr val="1A1A1A"/>
                </a:solidFill>
                <a:effectLst/>
                <a:latin typeface="微软雅黑" panose="020B0503020204020204" pitchFamily="34" charset="-122"/>
                <a:ea typeface="微软雅黑" panose="020B0503020204020204" pitchFamily="34" charset="-122"/>
              </a:rPr>
              <a:t>网络</a:t>
            </a:r>
            <a:r>
              <a:rPr lang="en-US" altLang="zh-CN" b="0" i="0" dirty="0">
                <a:solidFill>
                  <a:srgbClr val="1A1A1A"/>
                </a:solidFill>
                <a:effectLst/>
                <a:latin typeface="微软雅黑" panose="020B0503020204020204" pitchFamily="34" charset="-122"/>
                <a:ea typeface="微软雅黑" panose="020B0503020204020204" pitchFamily="34" charset="-122"/>
              </a:rPr>
              <a:t>/</a:t>
            </a:r>
            <a:r>
              <a:rPr lang="zh-CN" altLang="en-US" b="0" i="0" dirty="0">
                <a:solidFill>
                  <a:srgbClr val="1A1A1A"/>
                </a:solidFill>
                <a:effectLst/>
                <a:latin typeface="微软雅黑" panose="020B0503020204020204" pitchFamily="34" charset="-122"/>
                <a:ea typeface="微软雅黑" panose="020B0503020204020204" pitchFamily="34" charset="-122"/>
              </a:rPr>
              <a:t>操作系统相关的底层工作分离出来由专人负责，成为系统管理部，而上层和应用产品相关的工作则由运维负责，成为运维部，运维部再针对固定模块进行划分，分成不同的角色职位。</a:t>
            </a:r>
            <a:endParaRPr lang="en-US" altLang="zh-CN" b="0" i="0" dirty="0">
              <a:solidFill>
                <a:srgbClr val="1A1A1A"/>
              </a:solidFill>
              <a:effectLst/>
              <a:latin typeface="微软雅黑" panose="020B0503020204020204" pitchFamily="34" charset="-122"/>
              <a:ea typeface="微软雅黑" panose="020B0503020204020204" pitchFamily="34" charset="-122"/>
            </a:endParaRPr>
          </a:p>
          <a:p>
            <a:endParaRPr lang="en-US" altLang="zh-CN" dirty="0">
              <a:solidFill>
                <a:srgbClr val="1A1A1A"/>
              </a:solidFill>
              <a:latin typeface="微软雅黑" panose="020B0503020204020204" pitchFamily="34" charset="-122"/>
              <a:ea typeface="微软雅黑" panose="020B0503020204020204" pitchFamily="34" charset="-122"/>
            </a:endParaRPr>
          </a:p>
          <a:p>
            <a:r>
              <a:rPr lang="zh-CN" altLang="en-US" b="0" i="0" dirty="0">
                <a:solidFill>
                  <a:srgbClr val="1A1A1A"/>
                </a:solidFill>
                <a:effectLst/>
                <a:latin typeface="微软雅黑" panose="020B0503020204020204" pitchFamily="34" charset="-122"/>
                <a:ea typeface="微软雅黑" panose="020B0503020204020204" pitchFamily="34" charset="-122"/>
              </a:rPr>
              <a:t>正常情况下，通过工作内容划分为：</a:t>
            </a:r>
            <a:endParaRPr lang="en-US" altLang="zh-CN" b="0" i="0" dirty="0">
              <a:solidFill>
                <a:srgbClr val="1A1A1A"/>
              </a:solidFill>
              <a:effectLst/>
              <a:latin typeface="微软雅黑" panose="020B0503020204020204" pitchFamily="34" charset="-122"/>
              <a:ea typeface="微软雅黑" panose="020B0503020204020204" pitchFamily="34" charset="-122"/>
            </a:endParaRPr>
          </a:p>
          <a:p>
            <a:r>
              <a:rPr lang="en-US" altLang="zh-CN" b="0" i="0" dirty="0">
                <a:solidFill>
                  <a:srgbClr val="1A1A1A"/>
                </a:solidFill>
                <a:effectLst/>
                <a:latin typeface="微软雅黑" panose="020B0503020204020204" pitchFamily="34" charset="-122"/>
                <a:ea typeface="微软雅黑" panose="020B0503020204020204" pitchFamily="34" charset="-122"/>
              </a:rPr>
              <a:t>IT</a:t>
            </a:r>
            <a:r>
              <a:rPr lang="zh-CN" altLang="en-US" b="0" i="0" dirty="0">
                <a:solidFill>
                  <a:srgbClr val="1A1A1A"/>
                </a:solidFill>
                <a:effectLst/>
                <a:latin typeface="微软雅黑" panose="020B0503020204020204" pitchFamily="34" charset="-122"/>
                <a:ea typeface="微软雅黑" panose="020B0503020204020204" pitchFamily="34" charset="-122"/>
              </a:rPr>
              <a:t>运维</a:t>
            </a:r>
            <a:endParaRPr lang="en-US" altLang="zh-CN" b="0" i="0" dirty="0">
              <a:solidFill>
                <a:srgbClr val="1A1A1A"/>
              </a:solidFill>
              <a:effectLst/>
              <a:latin typeface="微软雅黑" panose="020B0503020204020204" pitchFamily="34" charset="-122"/>
              <a:ea typeface="微软雅黑" panose="020B0503020204020204" pitchFamily="34" charset="-122"/>
            </a:endParaRPr>
          </a:p>
          <a:p>
            <a:r>
              <a:rPr lang="zh-CN" altLang="en-US" dirty="0">
                <a:solidFill>
                  <a:srgbClr val="1A1A1A"/>
                </a:solidFill>
                <a:latin typeface="微软雅黑" panose="020B0503020204020204" pitchFamily="34" charset="-122"/>
                <a:ea typeface="微软雅黑" panose="020B0503020204020204" pitchFamily="34" charset="-122"/>
              </a:rPr>
              <a:t>业务运维</a:t>
            </a:r>
            <a:endParaRPr lang="en-US" altLang="zh-CN" dirty="0">
              <a:solidFill>
                <a:srgbClr val="1A1A1A"/>
              </a:solidFill>
              <a:latin typeface="微软雅黑" panose="020B0503020204020204" pitchFamily="34" charset="-122"/>
              <a:ea typeface="微软雅黑" panose="020B0503020204020204" pitchFamily="34" charset="-122"/>
            </a:endParaRPr>
          </a:p>
          <a:p>
            <a:r>
              <a:rPr lang="zh-CN" altLang="en-US" dirty="0">
                <a:solidFill>
                  <a:srgbClr val="1A1A1A"/>
                </a:solidFill>
                <a:latin typeface="微软雅黑" panose="020B0503020204020204" pitchFamily="34" charset="-122"/>
                <a:ea typeface="微软雅黑" panose="020B0503020204020204" pitchFamily="34" charset="-122"/>
              </a:rPr>
              <a:t>日常管理运维</a:t>
            </a:r>
            <a:endParaRPr lang="en-US" altLang="zh-CN" dirty="0">
              <a:solidFill>
                <a:srgbClr val="1A1A1A"/>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27817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59563D-4538-4391-B5A3-5A756F62A81A}"/>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业务系统的建立过程</a:t>
            </a:r>
          </a:p>
        </p:txBody>
      </p:sp>
      <p:sp>
        <p:nvSpPr>
          <p:cNvPr id="3" name="文本框 2">
            <a:extLst>
              <a:ext uri="{FF2B5EF4-FFF2-40B4-BE49-F238E27FC236}">
                <a16:creationId xmlns:a16="http://schemas.microsoft.com/office/drawing/2014/main" id="{7FDEE87D-137C-415A-9795-AA0B3202EDE4}"/>
              </a:ext>
            </a:extLst>
          </p:cNvPr>
          <p:cNvSpPr txBox="1"/>
          <p:nvPr/>
        </p:nvSpPr>
        <p:spPr>
          <a:xfrm>
            <a:off x="827904" y="1396313"/>
            <a:ext cx="6314302" cy="2031325"/>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我们的用户开始变多，现在系统用户访问开始缓慢，用户数据读写开始变的卡顿</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这个时候我们需要对系统进行升级、优化、以及资源的扩充</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我们增加了用户系统分流的负载、</a:t>
            </a:r>
            <a:r>
              <a:rPr lang="en-US" altLang="zh-CN" dirty="0">
                <a:latin typeface="微软雅黑" panose="020B0503020204020204" pitchFamily="34" charset="-122"/>
                <a:ea typeface="微软雅黑" panose="020B0503020204020204" pitchFamily="34" charset="-122"/>
              </a:rPr>
              <a:t>web</a:t>
            </a:r>
            <a:r>
              <a:rPr lang="zh-CN" altLang="en-US" dirty="0">
                <a:latin typeface="微软雅黑" panose="020B0503020204020204" pitchFamily="34" charset="-122"/>
                <a:ea typeface="微软雅黑" panose="020B0503020204020204" pitchFamily="34" charset="-122"/>
              </a:rPr>
              <a:t>的服务的集群、后端应用的集群、用户解决快速访问的缓存数据库</a:t>
            </a:r>
          </a:p>
        </p:txBody>
      </p:sp>
      <p:pic>
        <p:nvPicPr>
          <p:cNvPr id="5" name="图片 4">
            <a:extLst>
              <a:ext uri="{FF2B5EF4-FFF2-40B4-BE49-F238E27FC236}">
                <a16:creationId xmlns:a16="http://schemas.microsoft.com/office/drawing/2014/main" id="{DADC419D-257D-4BE1-B11E-78F7F5A76C30}"/>
              </a:ext>
            </a:extLst>
          </p:cNvPr>
          <p:cNvPicPr>
            <a:picLocks noChangeAspect="1"/>
          </p:cNvPicPr>
          <p:nvPr/>
        </p:nvPicPr>
        <p:blipFill>
          <a:blip r:embed="rId2"/>
          <a:stretch>
            <a:fillRect/>
          </a:stretch>
        </p:blipFill>
        <p:spPr>
          <a:xfrm>
            <a:off x="7312754" y="968587"/>
            <a:ext cx="4486275" cy="5924550"/>
          </a:xfrm>
          <a:prstGeom prst="rect">
            <a:avLst/>
          </a:prstGeom>
        </p:spPr>
      </p:pic>
    </p:spTree>
    <p:extLst>
      <p:ext uri="{BB962C8B-B14F-4D97-AF65-F5344CB8AC3E}">
        <p14:creationId xmlns:p14="http://schemas.microsoft.com/office/powerpoint/2010/main" val="26440972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43BFDF-BC77-426F-B568-EBAB2EB4BD98}"/>
              </a:ext>
            </a:extLst>
          </p:cNvPr>
          <p:cNvSpPr>
            <a:spLocks noGrp="1"/>
          </p:cNvSpPr>
          <p:nvPr>
            <p:ph type="title"/>
          </p:nvPr>
        </p:nvSpPr>
        <p:spPr/>
        <p:txBody>
          <a:bodyPr/>
          <a:lstStyle/>
          <a:p>
            <a:r>
              <a:rPr lang="zh-CN" altLang="en-US" dirty="0"/>
              <a:t>运维团队</a:t>
            </a:r>
            <a:r>
              <a:rPr lang="en-US" altLang="zh-CN" dirty="0"/>
              <a:t>-</a:t>
            </a:r>
            <a:r>
              <a:rPr lang="en-US" altLang="zh-CN" b="0" i="0" dirty="0">
                <a:solidFill>
                  <a:srgbClr val="1A1A1A"/>
                </a:solidFill>
                <a:effectLst/>
                <a:latin typeface="-apple-system"/>
              </a:rPr>
              <a:t>IT</a:t>
            </a:r>
            <a:r>
              <a:rPr lang="zh-CN" altLang="en-US" b="0" i="0" dirty="0">
                <a:solidFill>
                  <a:srgbClr val="1A1A1A"/>
                </a:solidFill>
                <a:effectLst/>
                <a:latin typeface="-apple-system"/>
              </a:rPr>
              <a:t>运维</a:t>
            </a:r>
            <a:endParaRPr lang="zh-CN" altLang="en-US" dirty="0"/>
          </a:p>
        </p:txBody>
      </p:sp>
      <p:sp>
        <p:nvSpPr>
          <p:cNvPr id="4" name="文本框 3">
            <a:extLst>
              <a:ext uri="{FF2B5EF4-FFF2-40B4-BE49-F238E27FC236}">
                <a16:creationId xmlns:a16="http://schemas.microsoft.com/office/drawing/2014/main" id="{1456FC96-80FD-4F7B-AF6B-BA3F4D03BAB8}"/>
              </a:ext>
            </a:extLst>
          </p:cNvPr>
          <p:cNvSpPr txBox="1"/>
          <p:nvPr/>
        </p:nvSpPr>
        <p:spPr>
          <a:xfrm>
            <a:off x="662941" y="1253340"/>
            <a:ext cx="10767059" cy="4247317"/>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IT</a:t>
            </a:r>
            <a:r>
              <a:rPr lang="zh-CN" altLang="en-US" dirty="0">
                <a:latin typeface="微软雅黑" panose="020B0503020204020204" pitchFamily="34" charset="-122"/>
                <a:ea typeface="微软雅黑" panose="020B0503020204020204" pitchFamily="34" charset="-122"/>
              </a:rPr>
              <a:t>运维是</a:t>
            </a:r>
            <a:r>
              <a:rPr lang="en-US" altLang="zh-CN" dirty="0">
                <a:latin typeface="微软雅黑" panose="020B0503020204020204" pitchFamily="34" charset="-122"/>
                <a:ea typeface="微软雅黑" panose="020B0503020204020204" pitchFamily="34" charset="-122"/>
              </a:rPr>
              <a:t>IT</a:t>
            </a:r>
            <a:r>
              <a:rPr lang="zh-CN" altLang="en-US" dirty="0">
                <a:latin typeface="微软雅黑" panose="020B0503020204020204" pitchFamily="34" charset="-122"/>
                <a:ea typeface="微软雅黑" panose="020B0503020204020204" pitchFamily="34" charset="-122"/>
              </a:rPr>
              <a:t>管理的核心和重点部分，也是内容最多、最繁杂的部分，常见的</a:t>
            </a:r>
            <a:r>
              <a:rPr lang="en-US" altLang="zh-CN" dirty="0">
                <a:latin typeface="微软雅黑" panose="020B0503020204020204" pitchFamily="34" charset="-122"/>
                <a:ea typeface="微软雅黑" panose="020B0503020204020204" pitchFamily="34" charset="-122"/>
              </a:rPr>
              <a:t>IT</a:t>
            </a:r>
            <a:r>
              <a:rPr lang="zh-CN" altLang="en-US" dirty="0">
                <a:latin typeface="微软雅黑" panose="020B0503020204020204" pitchFamily="34" charset="-122"/>
                <a:ea typeface="微软雅黑" panose="020B0503020204020204" pitchFamily="34" charset="-122"/>
              </a:rPr>
              <a:t>运维：硬件化的蚁巡运维平台，软件形态的的</a:t>
            </a:r>
            <a:r>
              <a:rPr lang="en-US" altLang="zh-CN" dirty="0">
                <a:latin typeface="微软雅黑" panose="020B0503020204020204" pitchFamily="34" charset="-122"/>
                <a:ea typeface="微软雅黑" panose="020B0503020204020204" pitchFamily="34" charset="-122"/>
              </a:rPr>
              <a:t>HP Operations Orchestration</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IBM </a:t>
            </a:r>
            <a:r>
              <a:rPr lang="en-US" altLang="zh-CN" dirty="0" err="1">
                <a:latin typeface="微软雅黑" panose="020B0503020204020204" pitchFamily="34" charset="-122"/>
                <a:ea typeface="微软雅黑" panose="020B0503020204020204" pitchFamily="34" charset="-122"/>
              </a:rPr>
              <a:t>tivoli</a:t>
            </a:r>
            <a:r>
              <a:rPr lang="zh-CN" altLang="en-US" dirty="0">
                <a:latin typeface="微软雅黑" panose="020B0503020204020204" pitchFamily="34" charset="-122"/>
                <a:ea typeface="微软雅黑" panose="020B0503020204020204" pitchFamily="34" charset="-122"/>
              </a:rPr>
              <a:t>等还有开源的软件</a:t>
            </a:r>
            <a:r>
              <a:rPr lang="en-US" altLang="zh-CN" dirty="0">
                <a:latin typeface="微软雅黑" panose="020B0503020204020204" pitchFamily="34" charset="-122"/>
                <a:ea typeface="微软雅黑" panose="020B0503020204020204" pitchFamily="34" charset="-122"/>
              </a:rPr>
              <a:t>Nagios</a:t>
            </a:r>
            <a:r>
              <a:rPr lang="zh-CN" altLang="en-US" dirty="0">
                <a:latin typeface="微软雅黑" panose="020B0503020204020204" pitchFamily="34" charset="-122"/>
                <a:ea typeface="微软雅黑" panose="020B0503020204020204" pitchFamily="34" charset="-122"/>
              </a:rPr>
              <a:t>等。相对来说蚁巡运维平台最为简单易用，功能强大还要看</a:t>
            </a:r>
            <a:r>
              <a:rPr lang="en-US" altLang="zh-CN" dirty="0">
                <a:latin typeface="微软雅黑" panose="020B0503020204020204" pitchFamily="34" charset="-122"/>
                <a:ea typeface="微软雅黑" panose="020B0503020204020204" pitchFamily="34" charset="-122"/>
              </a:rPr>
              <a:t>Hp</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IBM</a:t>
            </a:r>
            <a:r>
              <a:rPr lang="zh-CN" altLang="en-US" dirty="0">
                <a:latin typeface="微软雅黑" panose="020B0503020204020204" pitchFamily="34" charset="-122"/>
                <a:ea typeface="微软雅黑" panose="020B0503020204020204" pitchFamily="34" charset="-122"/>
              </a:rPr>
              <a:t>的。该阶段主要用于</a:t>
            </a:r>
            <a:r>
              <a:rPr lang="en-US" altLang="zh-CN" dirty="0">
                <a:latin typeface="微软雅黑" panose="020B0503020204020204" pitchFamily="34" charset="-122"/>
                <a:ea typeface="微软雅黑" panose="020B0503020204020204" pitchFamily="34" charset="-122"/>
              </a:rPr>
              <a:t>IT</a:t>
            </a:r>
            <a:r>
              <a:rPr lang="zh-CN" altLang="en-US" dirty="0">
                <a:latin typeface="微软雅黑" panose="020B0503020204020204" pitchFamily="34" charset="-122"/>
                <a:ea typeface="微软雅黑" panose="020B0503020204020204" pitchFamily="34" charset="-122"/>
              </a:rPr>
              <a:t>部门内部日常运营管理，涉及的对象分成两大部分，即</a:t>
            </a:r>
            <a:r>
              <a:rPr lang="en-US" altLang="zh-CN" dirty="0">
                <a:latin typeface="微软雅黑" panose="020B0503020204020204" pitchFamily="34" charset="-122"/>
                <a:ea typeface="微软雅黑" panose="020B0503020204020204" pitchFamily="34" charset="-122"/>
              </a:rPr>
              <a:t>IT</a:t>
            </a:r>
            <a:r>
              <a:rPr lang="zh-CN" altLang="en-US" dirty="0">
                <a:latin typeface="微软雅黑" panose="020B0503020204020204" pitchFamily="34" charset="-122"/>
                <a:ea typeface="微软雅黑" panose="020B0503020204020204" pitchFamily="34" charset="-122"/>
              </a:rPr>
              <a:t>业务系统和运维人员，该阶段的管理内容又可细分为六个子系统：</a:t>
            </a:r>
          </a:p>
          <a:p>
            <a:br>
              <a:rPr lang="zh-CN" altLang="en-US" dirty="0">
                <a:latin typeface="微软雅黑" panose="020B0503020204020204" pitchFamily="34" charset="-122"/>
                <a:ea typeface="微软雅黑" panose="020B0503020204020204" pitchFamily="34" charset="-122"/>
              </a:rPr>
            </a:br>
            <a:r>
              <a:rPr lang="zh-CN" altLang="en-US" dirty="0">
                <a:latin typeface="微软雅黑" panose="020B0503020204020204" pitchFamily="34" charset="-122"/>
                <a:ea typeface="微软雅黑" panose="020B0503020204020204" pitchFamily="34" charset="-122"/>
              </a:rPr>
              <a:t>设备管理：对网络设备、服务器设备、操作系统运行状况进行监控。</a:t>
            </a:r>
            <a:br>
              <a:rPr lang="zh-CN" altLang="en-US" dirty="0">
                <a:latin typeface="微软雅黑" panose="020B0503020204020204" pitchFamily="34" charset="-122"/>
                <a:ea typeface="微软雅黑" panose="020B0503020204020204" pitchFamily="34" charset="-122"/>
              </a:rPr>
            </a:br>
            <a:r>
              <a:rPr lang="zh-CN" altLang="en-US" dirty="0">
                <a:latin typeface="微软雅黑" panose="020B0503020204020204" pitchFamily="34" charset="-122"/>
                <a:ea typeface="微软雅黑" panose="020B0503020204020204" pitchFamily="34" charset="-122"/>
              </a:rPr>
              <a:t>应用</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服务管理：对各种应用支持软件如数据库、中间件、群件以及各种通用或特定服务的监控管理，如邮件系统、</a:t>
            </a:r>
            <a:r>
              <a:rPr lang="en-US" altLang="zh-CN" dirty="0">
                <a:latin typeface="微软雅黑" panose="020B0503020204020204" pitchFamily="34" charset="-122"/>
                <a:ea typeface="微软雅黑" panose="020B0503020204020204" pitchFamily="34" charset="-122"/>
              </a:rPr>
              <a:t>DNS</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Web</a:t>
            </a:r>
            <a:r>
              <a:rPr lang="zh-CN" altLang="en-US" dirty="0">
                <a:latin typeface="微软雅黑" panose="020B0503020204020204" pitchFamily="34" charset="-122"/>
                <a:ea typeface="微软雅黑" panose="020B0503020204020204" pitchFamily="34" charset="-122"/>
              </a:rPr>
              <a:t>等的监控与管理。</a:t>
            </a:r>
            <a:br>
              <a:rPr lang="zh-CN" altLang="en-US" dirty="0">
                <a:latin typeface="微软雅黑" panose="020B0503020204020204" pitchFamily="34" charset="-122"/>
                <a:ea typeface="微软雅黑" panose="020B0503020204020204" pitchFamily="34" charset="-122"/>
              </a:rPr>
            </a:br>
            <a:r>
              <a:rPr lang="zh-CN" altLang="en-US" dirty="0">
                <a:latin typeface="微软雅黑" panose="020B0503020204020204" pitchFamily="34" charset="-122"/>
                <a:ea typeface="微软雅黑" panose="020B0503020204020204" pitchFamily="34" charset="-122"/>
              </a:rPr>
              <a:t>数据</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存储</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容灾管理：对系统和业务数据进行统一存储、备份和恢复。</a:t>
            </a:r>
            <a:br>
              <a:rPr lang="zh-CN" altLang="en-US" dirty="0">
                <a:latin typeface="微软雅黑" panose="020B0503020204020204" pitchFamily="34" charset="-122"/>
                <a:ea typeface="微软雅黑" panose="020B0503020204020204" pitchFamily="34" charset="-122"/>
              </a:rPr>
            </a:br>
            <a:r>
              <a:rPr lang="zh-CN" altLang="en-US" dirty="0">
                <a:latin typeface="微软雅黑" panose="020B0503020204020204" pitchFamily="34" charset="-122"/>
                <a:ea typeface="微软雅黑" panose="020B0503020204020204" pitchFamily="34" charset="-122"/>
              </a:rPr>
              <a:t>目录</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内容管理：该部分主要对于企业需要统一发布或因人定制的内容管理和对公共信息的管理。</a:t>
            </a:r>
            <a:br>
              <a:rPr lang="zh-CN" altLang="en-US" dirty="0">
                <a:latin typeface="微软雅黑" panose="020B0503020204020204" pitchFamily="34" charset="-122"/>
                <a:ea typeface="微软雅黑" panose="020B0503020204020204" pitchFamily="34" charset="-122"/>
              </a:rPr>
            </a:br>
            <a:r>
              <a:rPr lang="zh-CN" altLang="en-US" dirty="0">
                <a:latin typeface="微软雅黑" panose="020B0503020204020204" pitchFamily="34" charset="-122"/>
                <a:ea typeface="微软雅黑" panose="020B0503020204020204" pitchFamily="34" charset="-122"/>
              </a:rPr>
              <a:t>资源资产管理：管理企业中各</a:t>
            </a:r>
            <a:r>
              <a:rPr lang="en-US" altLang="zh-CN" dirty="0">
                <a:latin typeface="微软雅黑" panose="020B0503020204020204" pitchFamily="34" charset="-122"/>
                <a:ea typeface="微软雅黑" panose="020B0503020204020204" pitchFamily="34" charset="-122"/>
              </a:rPr>
              <a:t>IT</a:t>
            </a:r>
            <a:r>
              <a:rPr lang="zh-CN" altLang="en-US" dirty="0">
                <a:latin typeface="微软雅黑" panose="020B0503020204020204" pitchFamily="34" charset="-122"/>
                <a:ea typeface="微软雅黑" panose="020B0503020204020204" pitchFamily="34" charset="-122"/>
              </a:rPr>
              <a:t>系统的资源资产情况，这些资源资产可以是物理存在的，也可以是逻辑存在的，并能够与企业的财务部门进行数据交互。</a:t>
            </a:r>
            <a:br>
              <a:rPr lang="zh-CN" altLang="en-US" dirty="0">
                <a:latin typeface="微软雅黑" panose="020B0503020204020204" pitchFamily="34" charset="-122"/>
                <a:ea typeface="微软雅黑" panose="020B0503020204020204" pitchFamily="34" charset="-122"/>
              </a:rPr>
            </a:br>
            <a:r>
              <a:rPr lang="zh-CN" altLang="en-US" dirty="0">
                <a:latin typeface="微软雅黑" panose="020B0503020204020204" pitchFamily="34" charset="-122"/>
                <a:ea typeface="微软雅黑" panose="020B0503020204020204" pitchFamily="34" charset="-122"/>
              </a:rPr>
              <a:t>信息安全管理：该部分包含了许多方面的内容，目前信息安全管理主要依据的国际标准是</a:t>
            </a:r>
            <a:r>
              <a:rPr lang="en-US" altLang="zh-CN" dirty="0">
                <a:latin typeface="微软雅黑" panose="020B0503020204020204" pitchFamily="34" charset="-122"/>
                <a:ea typeface="微软雅黑" panose="020B0503020204020204" pitchFamily="34" charset="-122"/>
              </a:rPr>
              <a:t>ISO17799</a:t>
            </a:r>
            <a:r>
              <a:rPr lang="zh-CN" altLang="en-US" dirty="0">
                <a:latin typeface="微软雅黑" panose="020B0503020204020204" pitchFamily="34" charset="-122"/>
                <a:ea typeface="微软雅黑" panose="020B0503020204020204" pitchFamily="34" charset="-122"/>
              </a:rPr>
              <a:t>，该标准涵盖了信息安全管理的十大控制方面，</a:t>
            </a:r>
            <a:r>
              <a:rPr lang="en-US" altLang="zh-CN" dirty="0">
                <a:latin typeface="微软雅黑" panose="020B0503020204020204" pitchFamily="34" charset="-122"/>
                <a:ea typeface="微软雅黑" panose="020B0503020204020204" pitchFamily="34" charset="-122"/>
              </a:rPr>
              <a:t>36</a:t>
            </a:r>
            <a:r>
              <a:rPr lang="zh-CN" altLang="en-US" dirty="0">
                <a:latin typeface="微软雅黑" panose="020B0503020204020204" pitchFamily="34" charset="-122"/>
                <a:ea typeface="微软雅黑" panose="020B0503020204020204" pitchFamily="34" charset="-122"/>
              </a:rPr>
              <a:t>个控制目标和</a:t>
            </a:r>
            <a:r>
              <a:rPr lang="en-US" altLang="zh-CN" dirty="0">
                <a:latin typeface="微软雅黑" panose="020B0503020204020204" pitchFamily="34" charset="-122"/>
                <a:ea typeface="微软雅黑" panose="020B0503020204020204" pitchFamily="34" charset="-122"/>
              </a:rPr>
              <a:t>127</a:t>
            </a:r>
            <a:r>
              <a:rPr lang="zh-CN" altLang="en-US" dirty="0">
                <a:latin typeface="微软雅黑" panose="020B0503020204020204" pitchFamily="34" charset="-122"/>
                <a:ea typeface="微软雅黑" panose="020B0503020204020204" pitchFamily="34" charset="-122"/>
              </a:rPr>
              <a:t>种控制方式，如企业安全组织方式、资产分类与控制、人员安全、物理与环境安全、通信与运营安全、访问控制、业务连续性管理等。</a:t>
            </a:r>
          </a:p>
        </p:txBody>
      </p:sp>
    </p:spTree>
    <p:extLst>
      <p:ext uri="{BB962C8B-B14F-4D97-AF65-F5344CB8AC3E}">
        <p14:creationId xmlns:p14="http://schemas.microsoft.com/office/powerpoint/2010/main" val="11130455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1CC343-D425-4218-B37B-BEC1673D025C}"/>
              </a:ext>
            </a:extLst>
          </p:cNvPr>
          <p:cNvSpPr>
            <a:spLocks noGrp="1"/>
          </p:cNvSpPr>
          <p:nvPr>
            <p:ph type="title"/>
          </p:nvPr>
        </p:nvSpPr>
        <p:spPr/>
        <p:txBody>
          <a:bodyPr/>
          <a:lstStyle/>
          <a:p>
            <a:r>
              <a:rPr lang="zh-CN" altLang="en-US" dirty="0"/>
              <a:t>运维团队</a:t>
            </a:r>
            <a:r>
              <a:rPr lang="en-US" altLang="zh-CN" dirty="0"/>
              <a:t>-</a:t>
            </a:r>
            <a:r>
              <a:rPr lang="zh-CN" altLang="en-US" dirty="0">
                <a:solidFill>
                  <a:srgbClr val="1A1A1A"/>
                </a:solidFill>
                <a:latin typeface="-apple-system"/>
              </a:rPr>
              <a:t>业务运维</a:t>
            </a:r>
            <a:endParaRPr lang="zh-CN" altLang="en-US" dirty="0"/>
          </a:p>
        </p:txBody>
      </p:sp>
      <p:sp>
        <p:nvSpPr>
          <p:cNvPr id="4" name="文本框 3">
            <a:extLst>
              <a:ext uri="{FF2B5EF4-FFF2-40B4-BE49-F238E27FC236}">
                <a16:creationId xmlns:a16="http://schemas.microsoft.com/office/drawing/2014/main" id="{C1785DD2-B7C6-48F2-BB3D-2540761D3AB1}"/>
              </a:ext>
            </a:extLst>
          </p:cNvPr>
          <p:cNvSpPr txBox="1"/>
          <p:nvPr/>
        </p:nvSpPr>
        <p:spPr>
          <a:xfrm>
            <a:off x="662940" y="1269810"/>
            <a:ext cx="10804129" cy="2308324"/>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业务管理：包含对企业自身核心业务系统运行情况的监控与管理，对于业务的管理，主要关注该业务系统的</a:t>
            </a:r>
            <a:r>
              <a:rPr lang="en-US" altLang="zh-CN" dirty="0">
                <a:latin typeface="微软雅黑" panose="020B0503020204020204" pitchFamily="34" charset="-122"/>
                <a:ea typeface="微软雅黑" panose="020B0503020204020204" pitchFamily="34" charset="-122"/>
              </a:rPr>
              <a:t>CSF</a:t>
            </a:r>
            <a:r>
              <a:rPr lang="zh-CN" altLang="en-US" dirty="0">
                <a:latin typeface="微软雅黑" panose="020B0503020204020204" pitchFamily="34" charset="-122"/>
                <a:ea typeface="微软雅黑" panose="020B0503020204020204" pitchFamily="34" charset="-122"/>
              </a:rPr>
              <a:t>（关键成功因素</a:t>
            </a:r>
            <a:r>
              <a:rPr lang="en-US" altLang="zh-CN" dirty="0">
                <a:latin typeface="微软雅黑" panose="020B0503020204020204" pitchFamily="34" charset="-122"/>
                <a:ea typeface="微软雅黑" panose="020B0503020204020204" pitchFamily="34" charset="-122"/>
              </a:rPr>
              <a:t>Critical Success Factors</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KPI</a:t>
            </a:r>
            <a:r>
              <a:rPr lang="zh-CN" altLang="en-US" dirty="0">
                <a:latin typeface="微软雅黑" panose="020B0503020204020204" pitchFamily="34" charset="-122"/>
                <a:ea typeface="微软雅黑" panose="020B0503020204020204" pitchFamily="34" charset="-122"/>
              </a:rPr>
              <a:t>（关键绩效指标</a:t>
            </a:r>
            <a:r>
              <a:rPr lang="en-US" altLang="zh-CN" dirty="0">
                <a:latin typeface="微软雅黑" panose="020B0503020204020204" pitchFamily="34" charset="-122"/>
                <a:ea typeface="微软雅黑" panose="020B0503020204020204" pitchFamily="34" charset="-122"/>
              </a:rPr>
              <a:t>Key Performance Indicators</a:t>
            </a:r>
            <a:r>
              <a:rPr lang="zh-CN" altLang="en-US" dirty="0">
                <a:latin typeface="微软雅黑" panose="020B0503020204020204" pitchFamily="34" charset="-122"/>
                <a:ea typeface="微软雅黑" panose="020B0503020204020204" pitchFamily="34" charset="-122"/>
              </a:rPr>
              <a:t>）：</a:t>
            </a:r>
            <a:br>
              <a:rPr lang="zh-CN" altLang="en-US" dirty="0">
                <a:latin typeface="微软雅黑" panose="020B0503020204020204" pitchFamily="34" charset="-122"/>
                <a:ea typeface="微软雅黑" panose="020B0503020204020204" pitchFamily="34" charset="-122"/>
              </a:rPr>
            </a:br>
            <a:r>
              <a:rPr lang="zh-CN" altLang="en-US" dirty="0">
                <a:latin typeface="微软雅黑" panose="020B0503020204020204" pitchFamily="34" charset="-122"/>
                <a:ea typeface="微软雅黑" panose="020B0503020204020204" pitchFamily="34" charset="-122"/>
              </a:rPr>
              <a:t>面向整个组织针对各业务系统，提供业务需求整理、需求变更和用户体验优化的加载、维护、配置、升级、补丁等方面的实现服务；</a:t>
            </a:r>
            <a:br>
              <a:rPr lang="zh-CN" altLang="en-US" dirty="0">
                <a:latin typeface="微软雅黑" panose="020B0503020204020204" pitchFamily="34" charset="-122"/>
                <a:ea typeface="微软雅黑" panose="020B0503020204020204" pitchFamily="34" charset="-122"/>
              </a:rPr>
            </a:br>
            <a:r>
              <a:rPr lang="zh-CN" altLang="en-US" dirty="0">
                <a:latin typeface="微软雅黑" panose="020B0503020204020204" pitchFamily="34" charset="-122"/>
                <a:ea typeface="微软雅黑" panose="020B0503020204020204" pitchFamily="34" charset="-122"/>
              </a:rPr>
              <a:t>面向整个组织提供各业务系统的问题受理、响应、处理和转交等方面的服务；</a:t>
            </a:r>
            <a:br>
              <a:rPr lang="zh-CN" altLang="en-US" dirty="0">
                <a:latin typeface="微软雅黑" panose="020B0503020204020204" pitchFamily="34" charset="-122"/>
                <a:ea typeface="微软雅黑" panose="020B0503020204020204" pitchFamily="34" charset="-122"/>
              </a:rPr>
            </a:br>
            <a:r>
              <a:rPr lang="zh-CN" altLang="en-US" dirty="0">
                <a:latin typeface="微软雅黑" panose="020B0503020204020204" pitchFamily="34" charset="-122"/>
                <a:ea typeface="微软雅黑" panose="020B0503020204020204" pitchFamily="34" charset="-122"/>
              </a:rPr>
              <a:t>面向整个组织的各级机构和各业务部门提供各类业务系统的操作指导、数据应用、模块分配、参数设置等；</a:t>
            </a:r>
            <a:br>
              <a:rPr lang="zh-CN" altLang="en-US" dirty="0">
                <a:latin typeface="微软雅黑" panose="020B0503020204020204" pitchFamily="34" charset="-122"/>
                <a:ea typeface="微软雅黑" panose="020B0503020204020204" pitchFamily="34" charset="-122"/>
              </a:rPr>
            </a:br>
            <a:r>
              <a:rPr lang="zh-CN" altLang="en-US" dirty="0">
                <a:latin typeface="微软雅黑" panose="020B0503020204020204" pitchFamily="34" charset="-122"/>
                <a:ea typeface="微软雅黑" panose="020B0503020204020204" pitchFamily="34" charset="-122"/>
              </a:rPr>
              <a:t>面向整个组织提供客户端安装、配置、升级等技术支持；</a:t>
            </a:r>
            <a:br>
              <a:rPr lang="zh-CN" altLang="en-US" dirty="0">
                <a:latin typeface="微软雅黑" panose="020B0503020204020204" pitchFamily="34" charset="-122"/>
                <a:ea typeface="微软雅黑" panose="020B0503020204020204" pitchFamily="34" charset="-122"/>
              </a:rPr>
            </a:br>
            <a:r>
              <a:rPr lang="zh-CN" altLang="en-US" dirty="0">
                <a:latin typeface="微软雅黑" panose="020B0503020204020204" pitchFamily="34" charset="-122"/>
                <a:ea typeface="微软雅黑" panose="020B0503020204020204" pitchFamily="34" charset="-122"/>
              </a:rPr>
              <a:t>面向组织以外的部门提供相关信息（按机关相关部门要求）。</a:t>
            </a:r>
          </a:p>
        </p:txBody>
      </p:sp>
    </p:spTree>
    <p:extLst>
      <p:ext uri="{BB962C8B-B14F-4D97-AF65-F5344CB8AC3E}">
        <p14:creationId xmlns:p14="http://schemas.microsoft.com/office/powerpoint/2010/main" val="9081787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1438B7-C214-4276-B5BC-321B867298DA}"/>
              </a:ext>
            </a:extLst>
          </p:cNvPr>
          <p:cNvSpPr>
            <a:spLocks noGrp="1"/>
          </p:cNvSpPr>
          <p:nvPr>
            <p:ph type="title"/>
          </p:nvPr>
        </p:nvSpPr>
        <p:spPr/>
        <p:txBody>
          <a:bodyPr/>
          <a:lstStyle/>
          <a:p>
            <a:r>
              <a:rPr lang="zh-CN" altLang="en-US" dirty="0"/>
              <a:t>运维团队</a:t>
            </a:r>
            <a:r>
              <a:rPr lang="en-US" altLang="zh-CN" dirty="0"/>
              <a:t>-</a:t>
            </a:r>
            <a:r>
              <a:rPr lang="zh-CN" altLang="en-US" dirty="0">
                <a:solidFill>
                  <a:srgbClr val="1A1A1A"/>
                </a:solidFill>
                <a:latin typeface="-apple-system"/>
              </a:rPr>
              <a:t>日常管理运维</a:t>
            </a:r>
            <a:endParaRPr lang="zh-CN" altLang="en-US" dirty="0"/>
          </a:p>
        </p:txBody>
      </p:sp>
      <p:sp>
        <p:nvSpPr>
          <p:cNvPr id="4" name="文本框 3">
            <a:extLst>
              <a:ext uri="{FF2B5EF4-FFF2-40B4-BE49-F238E27FC236}">
                <a16:creationId xmlns:a16="http://schemas.microsoft.com/office/drawing/2014/main" id="{C4ED31C4-6DF5-4292-83D3-22CAC2BE7860}"/>
              </a:ext>
            </a:extLst>
          </p:cNvPr>
          <p:cNvSpPr txBox="1"/>
          <p:nvPr/>
        </p:nvSpPr>
        <p:spPr>
          <a:xfrm>
            <a:off x="662940" y="1334168"/>
            <a:ext cx="10742345" cy="2308324"/>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日常工作管理：该部分主要用于规范和明确运维人员的岗位职责和工作安排、提供绩效考核量化依据、提供解决经验与知识的积累与共享手段</a:t>
            </a:r>
            <a:r>
              <a:rPr lang="en-US" altLang="zh-CN" dirty="0">
                <a:latin typeface="微软雅黑" panose="020B0503020204020204" pitchFamily="34" charset="-122"/>
                <a:ea typeface="微软雅黑" panose="020B0503020204020204" pitchFamily="34" charset="-122"/>
              </a:rPr>
              <a:t>IT</a:t>
            </a:r>
            <a:r>
              <a:rPr lang="zh-CN" altLang="en-US" dirty="0">
                <a:latin typeface="微软雅黑" panose="020B0503020204020204" pitchFamily="34" charset="-122"/>
                <a:ea typeface="微软雅黑" panose="020B0503020204020204" pitchFamily="34" charset="-122"/>
              </a:rPr>
              <a:t>运行维护管理的每一个子系统中都包含着十分丰富的内容，实现完善的</a:t>
            </a:r>
            <a:r>
              <a:rPr lang="en-US" altLang="zh-CN" dirty="0">
                <a:latin typeface="微软雅黑" panose="020B0503020204020204" pitchFamily="34" charset="-122"/>
                <a:ea typeface="微软雅黑" panose="020B0503020204020204" pitchFamily="34" charset="-122"/>
              </a:rPr>
              <a:t>IT</a:t>
            </a:r>
            <a:r>
              <a:rPr lang="zh-CN" altLang="en-US" dirty="0">
                <a:latin typeface="微软雅黑" panose="020B0503020204020204" pitchFamily="34" charset="-122"/>
                <a:ea typeface="微软雅黑" panose="020B0503020204020204" pitchFamily="34" charset="-122"/>
              </a:rPr>
              <a:t>运维管理是企业提高经营水平和服务水平的关键。运行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维护阶段与服务</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支持阶段的分界线为前者是面向 </a:t>
            </a:r>
            <a:r>
              <a:rPr lang="en-US" altLang="zh-CN" dirty="0">
                <a:latin typeface="微软雅黑" panose="020B0503020204020204" pitchFamily="34" charset="-122"/>
                <a:ea typeface="微软雅黑" panose="020B0503020204020204" pitchFamily="34" charset="-122"/>
              </a:rPr>
              <a:t>IT</a:t>
            </a:r>
            <a:r>
              <a:rPr lang="zh-CN" altLang="en-US" dirty="0">
                <a:latin typeface="微软雅黑" panose="020B0503020204020204" pitchFamily="34" charset="-122"/>
                <a:ea typeface="微软雅黑" panose="020B0503020204020204" pitchFamily="34" charset="-122"/>
              </a:rPr>
              <a:t>部门内部的管理，而后者是面向业务部门、企业中的其它人员或直接面向客户。</a:t>
            </a:r>
            <a:br>
              <a:rPr lang="zh-CN" altLang="en-US" dirty="0">
                <a:latin typeface="微软雅黑" panose="020B0503020204020204" pitchFamily="34" charset="-122"/>
                <a:ea typeface="微软雅黑" panose="020B0503020204020204" pitchFamily="34" charset="-122"/>
              </a:rPr>
            </a:br>
            <a:r>
              <a:rPr lang="zh-CN" altLang="en-US" dirty="0">
                <a:latin typeface="微软雅黑" panose="020B0503020204020204" pitchFamily="34" charset="-122"/>
                <a:ea typeface="微软雅黑" panose="020B0503020204020204" pitchFamily="34" charset="-122"/>
              </a:rPr>
              <a:t>面向整个组织提供针对各业务系统的运行状况监控、问题定位、故障排除等方面的运维服务；</a:t>
            </a:r>
            <a:br>
              <a:rPr lang="zh-CN" altLang="en-US" dirty="0">
                <a:latin typeface="微软雅黑" panose="020B0503020204020204" pitchFamily="34" charset="-122"/>
                <a:ea typeface="微软雅黑" panose="020B0503020204020204" pitchFamily="34" charset="-122"/>
              </a:rPr>
            </a:br>
            <a:r>
              <a:rPr lang="zh-CN" altLang="en-US" dirty="0">
                <a:latin typeface="微软雅黑" panose="020B0503020204020204" pitchFamily="34" charset="-122"/>
                <a:ea typeface="微软雅黑" panose="020B0503020204020204" pitchFamily="34" charset="-122"/>
              </a:rPr>
              <a:t>面向整个组织提供针对各业务系统的需求变化，即数据项 、元数据 、管理流程 、数据空间等方面的管理和标准化；</a:t>
            </a:r>
            <a:br>
              <a:rPr lang="zh-CN" altLang="en-US" dirty="0">
                <a:latin typeface="微软雅黑" panose="020B0503020204020204" pitchFamily="34" charset="-122"/>
                <a:ea typeface="微软雅黑" panose="020B0503020204020204" pitchFamily="34" charset="-122"/>
              </a:rPr>
            </a:br>
            <a:r>
              <a:rPr lang="zh-CN" altLang="en-US" dirty="0">
                <a:latin typeface="微软雅黑" panose="020B0503020204020204" pitchFamily="34" charset="-122"/>
                <a:ea typeface="微软雅黑" panose="020B0503020204020204" pitchFamily="34" charset="-122"/>
              </a:rPr>
              <a:t>面向整个组织提供针对各业务系统的运行状态和需求变化和不同的记录、跟踪、保存、分析的方面的管理。</a:t>
            </a:r>
          </a:p>
        </p:txBody>
      </p:sp>
    </p:spTree>
    <p:extLst>
      <p:ext uri="{BB962C8B-B14F-4D97-AF65-F5344CB8AC3E}">
        <p14:creationId xmlns:p14="http://schemas.microsoft.com/office/powerpoint/2010/main" val="20886150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33BEF-7135-4884-8701-2A0DCA55DF47}"/>
              </a:ext>
            </a:extLst>
          </p:cNvPr>
          <p:cNvSpPr>
            <a:spLocks noGrp="1"/>
          </p:cNvSpPr>
          <p:nvPr>
            <p:ph type="title"/>
          </p:nvPr>
        </p:nvSpPr>
        <p:spPr/>
        <p:txBody>
          <a:bodyPr/>
          <a:lstStyle/>
          <a:p>
            <a:r>
              <a:rPr lang="zh-CN" altLang="en-US" dirty="0"/>
              <a:t>运维对技能方面的要求</a:t>
            </a:r>
          </a:p>
        </p:txBody>
      </p:sp>
      <p:pic>
        <p:nvPicPr>
          <p:cNvPr id="1026" name="Picture 2" descr="preview">
            <a:extLst>
              <a:ext uri="{FF2B5EF4-FFF2-40B4-BE49-F238E27FC236}">
                <a16:creationId xmlns:a16="http://schemas.microsoft.com/office/drawing/2014/main" id="{0834ED40-BC9F-4BAF-BFA1-7076054007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363" y="1198604"/>
            <a:ext cx="89281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02365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56288-A531-4456-B089-977854D1C92D}"/>
              </a:ext>
            </a:extLst>
          </p:cNvPr>
          <p:cNvSpPr>
            <a:spLocks noGrp="1"/>
          </p:cNvSpPr>
          <p:nvPr>
            <p:ph type="title"/>
          </p:nvPr>
        </p:nvSpPr>
        <p:spPr/>
        <p:txBody>
          <a:bodyPr/>
          <a:lstStyle/>
          <a:p>
            <a:r>
              <a:rPr lang="zh-CN" altLang="en-US" dirty="0"/>
              <a:t>管理制度</a:t>
            </a:r>
          </a:p>
        </p:txBody>
      </p:sp>
      <p:sp>
        <p:nvSpPr>
          <p:cNvPr id="3" name="文本框 2">
            <a:extLst>
              <a:ext uri="{FF2B5EF4-FFF2-40B4-BE49-F238E27FC236}">
                <a16:creationId xmlns:a16="http://schemas.microsoft.com/office/drawing/2014/main" id="{D29573F2-B12E-452E-90E3-90B7195069BE}"/>
              </a:ext>
            </a:extLst>
          </p:cNvPr>
          <p:cNvSpPr txBox="1"/>
          <p:nvPr/>
        </p:nvSpPr>
        <p:spPr>
          <a:xfrm>
            <a:off x="753762" y="1272746"/>
            <a:ext cx="7109639" cy="3693319"/>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人为因素永远是干扰稳定最大的问题，制度是保障稳定性的最后底线</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运维日常巡检制度</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日常</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性能分析优化制度</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季度</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资源使用管理制度</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数据使用保障制度</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应急响应制度</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日常值班制度</a:t>
            </a:r>
          </a:p>
        </p:txBody>
      </p:sp>
    </p:spTree>
    <p:extLst>
      <p:ext uri="{BB962C8B-B14F-4D97-AF65-F5344CB8AC3E}">
        <p14:creationId xmlns:p14="http://schemas.microsoft.com/office/powerpoint/2010/main" val="39795256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4AC3CA-A1C8-4611-9D17-F1F9536741F3}"/>
              </a:ext>
            </a:extLst>
          </p:cNvPr>
          <p:cNvSpPr>
            <a:spLocks noGrp="1"/>
          </p:cNvSpPr>
          <p:nvPr>
            <p:ph type="title"/>
          </p:nvPr>
        </p:nvSpPr>
        <p:spPr/>
        <p:txBody>
          <a:bodyPr/>
          <a:lstStyle/>
          <a:p>
            <a:r>
              <a:rPr lang="zh-CN" altLang="en-US" dirty="0"/>
              <a:t>如何保证数据的安全可靠</a:t>
            </a:r>
          </a:p>
        </p:txBody>
      </p:sp>
      <p:sp>
        <p:nvSpPr>
          <p:cNvPr id="6" name="文本框 5">
            <a:extLst>
              <a:ext uri="{FF2B5EF4-FFF2-40B4-BE49-F238E27FC236}">
                <a16:creationId xmlns:a16="http://schemas.microsoft.com/office/drawing/2014/main" id="{1FDB269A-9B53-40F1-804F-D115A141A4E1}"/>
              </a:ext>
            </a:extLst>
          </p:cNvPr>
          <p:cNvSpPr txBox="1"/>
          <p:nvPr/>
        </p:nvSpPr>
        <p:spPr>
          <a:xfrm>
            <a:off x="800891" y="1297460"/>
            <a:ext cx="10572125" cy="3416320"/>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作为医疗行业，我们的业务中存在很多敏感信息，近几年，对于安全数据的要求，国家法律政策上的</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的收紧，直接要求我们企业需要更高水准的安全运维体系，目前大部分的企业，安全建设的水平都处</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于起步阶段，直接产生的问题，比如：水平层次不齐、系统安全问题频发、研发代码安全意识薄弱、</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安全人员短缺。</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目前</a:t>
            </a:r>
            <a:r>
              <a:rPr lang="en-US" altLang="zh-CN" dirty="0">
                <a:latin typeface="微软雅黑" panose="020B0503020204020204" pitchFamily="34" charset="-122"/>
                <a:ea typeface="微软雅黑" panose="020B0503020204020204" pitchFamily="34" charset="-122"/>
              </a:rPr>
              <a:t>2019</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12</a:t>
            </a:r>
            <a:r>
              <a:rPr lang="zh-CN" altLang="en-US" dirty="0">
                <a:latin typeface="微软雅黑" panose="020B0503020204020204" pitchFamily="34" charset="-122"/>
                <a:ea typeface="微软雅黑" panose="020B0503020204020204" pitchFamily="34" charset="-122"/>
              </a:rPr>
              <a:t>月份公开的等保</a:t>
            </a:r>
            <a:r>
              <a:rPr lang="en-US" altLang="zh-CN" dirty="0">
                <a:latin typeface="微软雅黑" panose="020B0503020204020204" pitchFamily="34" charset="-122"/>
                <a:ea typeface="微软雅黑" panose="020B0503020204020204" pitchFamily="34" charset="-122"/>
              </a:rPr>
              <a:t>2.0</a:t>
            </a:r>
            <a:r>
              <a:rPr lang="zh-CN" altLang="en-US" dirty="0">
                <a:latin typeface="微软雅黑" panose="020B0503020204020204" pitchFamily="34" charset="-122"/>
                <a:ea typeface="微软雅黑" panose="020B0503020204020204" pitchFamily="34" charset="-122"/>
              </a:rPr>
              <a:t>评测标准严格程度较</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的标准增加了十几个重点观察点，这些观察点</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一旦被评测为高危，那么整个项目在整改完成前，都无法完成等级评测，而对于政府单位和事业单位来</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说，没有评测证书，基本上项目都无法进行下去。</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我们的互联网医院，在</a:t>
            </a:r>
            <a:r>
              <a:rPr lang="en-US" altLang="zh-CN" dirty="0">
                <a:latin typeface="微软雅黑" panose="020B0503020204020204" pitchFamily="34" charset="-122"/>
                <a:ea typeface="微软雅黑" panose="020B0503020204020204" pitchFamily="34" charset="-122"/>
              </a:rPr>
              <a:t>2020</a:t>
            </a:r>
            <a:r>
              <a:rPr lang="zh-CN" altLang="en-US" dirty="0">
                <a:latin typeface="微软雅黑" panose="020B0503020204020204" pitchFamily="34" charset="-122"/>
                <a:ea typeface="微软雅黑" panose="020B0503020204020204" pitchFamily="34" charset="-122"/>
              </a:rPr>
              <a:t>年项目增加了一倍，上半年完成评测的医院也超过</a:t>
            </a:r>
            <a:r>
              <a:rPr lang="en-US" altLang="zh-CN" dirty="0">
                <a:latin typeface="微软雅黑" panose="020B0503020204020204" pitchFamily="34" charset="-122"/>
                <a:ea typeface="微软雅黑" panose="020B0503020204020204" pitchFamily="34" charset="-122"/>
              </a:rPr>
              <a:t>40</a:t>
            </a:r>
            <a:r>
              <a:rPr lang="zh-CN" altLang="en-US" dirty="0">
                <a:latin typeface="微软雅黑" panose="020B0503020204020204" pitchFamily="34" charset="-122"/>
                <a:ea typeface="微软雅黑" panose="020B0503020204020204" pitchFamily="34" charset="-122"/>
              </a:rPr>
              <a:t>次。</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在这个过程中，运维安全体系至关重要，而其中风险最高的是数据的泄露。</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719037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C1A419-7292-4769-A559-41BBE2D66BA4}"/>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我们的安全体系</a:t>
            </a:r>
          </a:p>
        </p:txBody>
      </p:sp>
      <p:sp>
        <p:nvSpPr>
          <p:cNvPr id="3" name="文本框 2">
            <a:extLst>
              <a:ext uri="{FF2B5EF4-FFF2-40B4-BE49-F238E27FC236}">
                <a16:creationId xmlns:a16="http://schemas.microsoft.com/office/drawing/2014/main" id="{24B76E96-E5DC-4EBE-95E8-D0CD73FD568B}"/>
              </a:ext>
            </a:extLst>
          </p:cNvPr>
          <p:cNvSpPr txBox="1"/>
          <p:nvPr/>
        </p:nvSpPr>
        <p:spPr>
          <a:xfrm>
            <a:off x="914400" y="1507524"/>
            <a:ext cx="1176925" cy="286232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防御措施</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扫描措施</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泄露管控</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代码安全 </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人工审计</a:t>
            </a:r>
            <a:endParaRPr lang="en-US"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780453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27355C-19B8-4EF5-B200-151C65240762}"/>
              </a:ext>
            </a:extLst>
          </p:cNvPr>
          <p:cNvSpPr>
            <a:spLocks noGrp="1"/>
          </p:cNvSpPr>
          <p:nvPr>
            <p:ph type="title"/>
          </p:nvPr>
        </p:nvSpPr>
        <p:spPr/>
        <p:txBody>
          <a:bodyPr/>
          <a:lstStyle/>
          <a:p>
            <a:r>
              <a:rPr lang="zh-CN" altLang="en-US" dirty="0"/>
              <a:t>漏洞扫描</a:t>
            </a:r>
          </a:p>
        </p:txBody>
      </p:sp>
      <p:pic>
        <p:nvPicPr>
          <p:cNvPr id="5" name="图片 4">
            <a:extLst>
              <a:ext uri="{FF2B5EF4-FFF2-40B4-BE49-F238E27FC236}">
                <a16:creationId xmlns:a16="http://schemas.microsoft.com/office/drawing/2014/main" id="{DA887E23-0D6A-4348-BDBD-487899D92694}"/>
              </a:ext>
            </a:extLst>
          </p:cNvPr>
          <p:cNvPicPr>
            <a:picLocks noChangeAspect="1"/>
          </p:cNvPicPr>
          <p:nvPr/>
        </p:nvPicPr>
        <p:blipFill>
          <a:blip r:embed="rId2"/>
          <a:stretch>
            <a:fillRect/>
          </a:stretch>
        </p:blipFill>
        <p:spPr>
          <a:xfrm>
            <a:off x="491821" y="1220105"/>
            <a:ext cx="11208358" cy="5469912"/>
          </a:xfrm>
          <a:prstGeom prst="rect">
            <a:avLst/>
          </a:prstGeom>
        </p:spPr>
      </p:pic>
    </p:spTree>
    <p:extLst>
      <p:ext uri="{BB962C8B-B14F-4D97-AF65-F5344CB8AC3E}">
        <p14:creationId xmlns:p14="http://schemas.microsoft.com/office/powerpoint/2010/main" val="37050532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EDB42-9CA1-4C28-B9AA-F1DBE68D4C3F}"/>
              </a:ext>
            </a:extLst>
          </p:cNvPr>
          <p:cNvSpPr>
            <a:spLocks noGrp="1"/>
          </p:cNvSpPr>
          <p:nvPr>
            <p:ph type="title"/>
          </p:nvPr>
        </p:nvSpPr>
        <p:spPr/>
        <p:txBody>
          <a:bodyPr/>
          <a:lstStyle/>
          <a:p>
            <a:r>
              <a:rPr lang="zh-CN" altLang="en-US" dirty="0"/>
              <a:t>安全总览</a:t>
            </a:r>
          </a:p>
        </p:txBody>
      </p:sp>
      <p:pic>
        <p:nvPicPr>
          <p:cNvPr id="4" name="图片 3">
            <a:extLst>
              <a:ext uri="{FF2B5EF4-FFF2-40B4-BE49-F238E27FC236}">
                <a16:creationId xmlns:a16="http://schemas.microsoft.com/office/drawing/2014/main" id="{7485511A-57BF-44BF-9073-AB259D65322C}"/>
              </a:ext>
            </a:extLst>
          </p:cNvPr>
          <p:cNvPicPr>
            <a:picLocks noChangeAspect="1"/>
          </p:cNvPicPr>
          <p:nvPr/>
        </p:nvPicPr>
        <p:blipFill>
          <a:blip r:embed="rId2"/>
          <a:stretch>
            <a:fillRect/>
          </a:stretch>
        </p:blipFill>
        <p:spPr>
          <a:xfrm>
            <a:off x="457200" y="1354297"/>
            <a:ext cx="11277599" cy="5503703"/>
          </a:xfrm>
          <a:prstGeom prst="rect">
            <a:avLst/>
          </a:prstGeom>
        </p:spPr>
      </p:pic>
    </p:spTree>
    <p:extLst>
      <p:ext uri="{BB962C8B-B14F-4D97-AF65-F5344CB8AC3E}">
        <p14:creationId xmlns:p14="http://schemas.microsoft.com/office/powerpoint/2010/main" val="15898043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198C62-4F02-4C51-BC70-2D25519969A3}"/>
              </a:ext>
            </a:extLst>
          </p:cNvPr>
          <p:cNvSpPr>
            <a:spLocks noGrp="1"/>
          </p:cNvSpPr>
          <p:nvPr>
            <p:ph type="title"/>
          </p:nvPr>
        </p:nvSpPr>
        <p:spPr/>
        <p:txBody>
          <a:bodyPr/>
          <a:lstStyle/>
          <a:p>
            <a:r>
              <a:rPr lang="zh-CN" altLang="en-US" dirty="0"/>
              <a:t>补丁修复升级</a:t>
            </a:r>
          </a:p>
        </p:txBody>
      </p:sp>
      <p:pic>
        <p:nvPicPr>
          <p:cNvPr id="4" name="图片 3">
            <a:extLst>
              <a:ext uri="{FF2B5EF4-FFF2-40B4-BE49-F238E27FC236}">
                <a16:creationId xmlns:a16="http://schemas.microsoft.com/office/drawing/2014/main" id="{D57F5FC4-43E6-4E78-980C-9F68A8BFA5C1}"/>
              </a:ext>
            </a:extLst>
          </p:cNvPr>
          <p:cNvPicPr>
            <a:picLocks noChangeAspect="1"/>
          </p:cNvPicPr>
          <p:nvPr/>
        </p:nvPicPr>
        <p:blipFill>
          <a:blip r:embed="rId2"/>
          <a:stretch>
            <a:fillRect/>
          </a:stretch>
        </p:blipFill>
        <p:spPr>
          <a:xfrm>
            <a:off x="357736" y="1445740"/>
            <a:ext cx="11476528" cy="5600785"/>
          </a:xfrm>
          <a:prstGeom prst="rect">
            <a:avLst/>
          </a:prstGeom>
        </p:spPr>
      </p:pic>
    </p:spTree>
    <p:extLst>
      <p:ext uri="{BB962C8B-B14F-4D97-AF65-F5344CB8AC3E}">
        <p14:creationId xmlns:p14="http://schemas.microsoft.com/office/powerpoint/2010/main" val="42307970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EC5C72-942E-4E2C-94B3-12A2F7380169}"/>
              </a:ext>
            </a:extLst>
          </p:cNvPr>
          <p:cNvSpPr>
            <a:spLocks noGrp="1"/>
          </p:cNvSpPr>
          <p:nvPr>
            <p:ph type="title"/>
          </p:nvPr>
        </p:nvSpPr>
        <p:spPr/>
        <p:txBody>
          <a:bodyPr/>
          <a:lstStyle/>
          <a:p>
            <a:r>
              <a:rPr lang="zh-CN" altLang="en-US" dirty="0"/>
              <a:t>业务系统的建立过程</a:t>
            </a:r>
          </a:p>
        </p:txBody>
      </p:sp>
      <p:sp>
        <p:nvSpPr>
          <p:cNvPr id="3" name="文本框 2">
            <a:extLst>
              <a:ext uri="{FF2B5EF4-FFF2-40B4-BE49-F238E27FC236}">
                <a16:creationId xmlns:a16="http://schemas.microsoft.com/office/drawing/2014/main" id="{54C3C79F-7CAA-486F-938F-DFAB2DF679B2}"/>
              </a:ext>
            </a:extLst>
          </p:cNvPr>
          <p:cNvSpPr txBox="1"/>
          <p:nvPr/>
        </p:nvSpPr>
        <p:spPr>
          <a:xfrm>
            <a:off x="803189" y="1272746"/>
            <a:ext cx="6417141" cy="3970318"/>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那么，用户希望我们平台能更稳定</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我们的用户希望我们的平台能</a:t>
            </a:r>
            <a:r>
              <a:rPr lang="en-US" altLang="zh-CN" dirty="0">
                <a:latin typeface="微软雅黑" panose="020B0503020204020204" pitchFamily="34" charset="-122"/>
                <a:ea typeface="微软雅黑" panose="020B0503020204020204" pitchFamily="34" charset="-122"/>
              </a:rPr>
              <a:t>24</a:t>
            </a:r>
            <a:r>
              <a:rPr lang="zh-CN" altLang="en-US" dirty="0">
                <a:latin typeface="微软雅黑" panose="020B0503020204020204" pitchFamily="34" charset="-122"/>
                <a:ea typeface="微软雅黑" panose="020B0503020204020204" pitchFamily="34" charset="-122"/>
              </a:rPr>
              <a:t>小时不间断的运行，不能</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因为我们需要升级系统，增加新的内容版本更新的时候不可用</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我们需要热部署、我们需要高可用、我们需要动态迁移</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我们需要对业务服务进行拆分、进行微服务化</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我们需要主备结构</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那么，这个时候我们需要什么呢？</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注册中心，配置管理，主从的数据库结构</a:t>
            </a:r>
            <a:endParaRPr lang="en-US" altLang="zh-CN"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AEA8FDCE-EC7A-4D7C-85E6-8D2457FF5F41}"/>
              </a:ext>
            </a:extLst>
          </p:cNvPr>
          <p:cNvPicPr>
            <a:picLocks noChangeAspect="1"/>
          </p:cNvPicPr>
          <p:nvPr/>
        </p:nvPicPr>
        <p:blipFill>
          <a:blip r:embed="rId2"/>
          <a:stretch>
            <a:fillRect/>
          </a:stretch>
        </p:blipFill>
        <p:spPr>
          <a:xfrm>
            <a:off x="7119846" y="1272746"/>
            <a:ext cx="4693214" cy="5997742"/>
          </a:xfrm>
          <a:prstGeom prst="rect">
            <a:avLst/>
          </a:prstGeom>
        </p:spPr>
      </p:pic>
    </p:spTree>
    <p:extLst>
      <p:ext uri="{BB962C8B-B14F-4D97-AF65-F5344CB8AC3E}">
        <p14:creationId xmlns:p14="http://schemas.microsoft.com/office/powerpoint/2010/main" val="12149097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18050A-F3C4-4374-99AA-42BD8CF8332F}"/>
              </a:ext>
            </a:extLst>
          </p:cNvPr>
          <p:cNvSpPr>
            <a:spLocks noGrp="1"/>
          </p:cNvSpPr>
          <p:nvPr>
            <p:ph type="title"/>
          </p:nvPr>
        </p:nvSpPr>
        <p:spPr/>
        <p:txBody>
          <a:bodyPr/>
          <a:lstStyle/>
          <a:p>
            <a:r>
              <a:rPr lang="en-US" altLang="zh-CN" dirty="0"/>
              <a:t>Web</a:t>
            </a:r>
            <a:r>
              <a:rPr lang="zh-CN" altLang="en-US" dirty="0"/>
              <a:t>攻击统计</a:t>
            </a:r>
          </a:p>
        </p:txBody>
      </p:sp>
      <p:pic>
        <p:nvPicPr>
          <p:cNvPr id="4" name="图片 3">
            <a:extLst>
              <a:ext uri="{FF2B5EF4-FFF2-40B4-BE49-F238E27FC236}">
                <a16:creationId xmlns:a16="http://schemas.microsoft.com/office/drawing/2014/main" id="{35AF0A96-9721-4574-BC17-35BB5CB01C0A}"/>
              </a:ext>
            </a:extLst>
          </p:cNvPr>
          <p:cNvPicPr>
            <a:picLocks noChangeAspect="1"/>
          </p:cNvPicPr>
          <p:nvPr/>
        </p:nvPicPr>
        <p:blipFill>
          <a:blip r:embed="rId2"/>
          <a:stretch>
            <a:fillRect/>
          </a:stretch>
        </p:blipFill>
        <p:spPr>
          <a:xfrm>
            <a:off x="623596" y="1516706"/>
            <a:ext cx="10944807" cy="5341294"/>
          </a:xfrm>
          <a:prstGeom prst="rect">
            <a:avLst/>
          </a:prstGeom>
        </p:spPr>
      </p:pic>
    </p:spTree>
    <p:extLst>
      <p:ext uri="{BB962C8B-B14F-4D97-AF65-F5344CB8AC3E}">
        <p14:creationId xmlns:p14="http://schemas.microsoft.com/office/powerpoint/2010/main" val="26151331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C9B022-B584-4DC9-8AEF-7A8F7890A474}"/>
              </a:ext>
            </a:extLst>
          </p:cNvPr>
          <p:cNvSpPr>
            <a:spLocks noGrp="1"/>
          </p:cNvSpPr>
          <p:nvPr>
            <p:ph type="title"/>
          </p:nvPr>
        </p:nvSpPr>
        <p:spPr/>
        <p:txBody>
          <a:bodyPr/>
          <a:lstStyle/>
          <a:p>
            <a:r>
              <a:rPr lang="en-US" altLang="zh-CN" dirty="0"/>
              <a:t>Web</a:t>
            </a:r>
            <a:r>
              <a:rPr lang="zh-CN" altLang="en-US" dirty="0"/>
              <a:t>攻击统计</a:t>
            </a:r>
          </a:p>
        </p:txBody>
      </p:sp>
      <p:pic>
        <p:nvPicPr>
          <p:cNvPr id="4" name="图片 3">
            <a:extLst>
              <a:ext uri="{FF2B5EF4-FFF2-40B4-BE49-F238E27FC236}">
                <a16:creationId xmlns:a16="http://schemas.microsoft.com/office/drawing/2014/main" id="{2B0DFDB9-6ADD-4E3C-992B-922FCD64B6A7}"/>
              </a:ext>
            </a:extLst>
          </p:cNvPr>
          <p:cNvPicPr>
            <a:picLocks noChangeAspect="1"/>
          </p:cNvPicPr>
          <p:nvPr/>
        </p:nvPicPr>
        <p:blipFill>
          <a:blip r:embed="rId2"/>
          <a:stretch>
            <a:fillRect/>
          </a:stretch>
        </p:blipFill>
        <p:spPr>
          <a:xfrm>
            <a:off x="395714" y="1294284"/>
            <a:ext cx="11400571" cy="5563716"/>
          </a:xfrm>
          <a:prstGeom prst="rect">
            <a:avLst/>
          </a:prstGeom>
        </p:spPr>
      </p:pic>
    </p:spTree>
    <p:extLst>
      <p:ext uri="{BB962C8B-B14F-4D97-AF65-F5344CB8AC3E}">
        <p14:creationId xmlns:p14="http://schemas.microsoft.com/office/powerpoint/2010/main" val="39946856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753670-C6A9-40AA-BFCB-4C812085CA3F}"/>
              </a:ext>
            </a:extLst>
          </p:cNvPr>
          <p:cNvSpPr>
            <a:spLocks noGrp="1"/>
          </p:cNvSpPr>
          <p:nvPr>
            <p:ph type="title"/>
          </p:nvPr>
        </p:nvSpPr>
        <p:spPr/>
        <p:txBody>
          <a:bodyPr/>
          <a:lstStyle/>
          <a:p>
            <a:r>
              <a:rPr lang="zh-CN" altLang="en-US" dirty="0"/>
              <a:t>信息泄露扫描</a:t>
            </a:r>
          </a:p>
        </p:txBody>
      </p:sp>
      <p:pic>
        <p:nvPicPr>
          <p:cNvPr id="4" name="图片 3">
            <a:extLst>
              <a:ext uri="{FF2B5EF4-FFF2-40B4-BE49-F238E27FC236}">
                <a16:creationId xmlns:a16="http://schemas.microsoft.com/office/drawing/2014/main" id="{9C85EA44-F57C-49EC-9EBF-6BA378F71E77}"/>
              </a:ext>
            </a:extLst>
          </p:cNvPr>
          <p:cNvPicPr>
            <a:picLocks noChangeAspect="1"/>
          </p:cNvPicPr>
          <p:nvPr/>
        </p:nvPicPr>
        <p:blipFill>
          <a:blip r:embed="rId2"/>
          <a:stretch>
            <a:fillRect/>
          </a:stretch>
        </p:blipFill>
        <p:spPr>
          <a:xfrm>
            <a:off x="821724" y="1223253"/>
            <a:ext cx="10548551" cy="5147913"/>
          </a:xfrm>
          <a:prstGeom prst="rect">
            <a:avLst/>
          </a:prstGeom>
        </p:spPr>
      </p:pic>
    </p:spTree>
    <p:extLst>
      <p:ext uri="{BB962C8B-B14F-4D97-AF65-F5344CB8AC3E}">
        <p14:creationId xmlns:p14="http://schemas.microsoft.com/office/powerpoint/2010/main" val="11893699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0278E4-0956-459A-8DDF-2267F2D20C6E}"/>
              </a:ext>
            </a:extLst>
          </p:cNvPr>
          <p:cNvSpPr>
            <a:spLocks noGrp="1"/>
          </p:cNvSpPr>
          <p:nvPr>
            <p:ph type="title"/>
          </p:nvPr>
        </p:nvSpPr>
        <p:spPr/>
        <p:txBody>
          <a:bodyPr/>
          <a:lstStyle/>
          <a:p>
            <a:r>
              <a:rPr lang="en-US" altLang="zh-CN" dirty="0" err="1"/>
              <a:t>Awvs</a:t>
            </a:r>
            <a:r>
              <a:rPr lang="zh-CN" altLang="en-US" dirty="0"/>
              <a:t>扫描</a:t>
            </a:r>
          </a:p>
        </p:txBody>
      </p:sp>
      <p:pic>
        <p:nvPicPr>
          <p:cNvPr id="4" name="图片 3">
            <a:extLst>
              <a:ext uri="{FF2B5EF4-FFF2-40B4-BE49-F238E27FC236}">
                <a16:creationId xmlns:a16="http://schemas.microsoft.com/office/drawing/2014/main" id="{BB6F5611-CE93-4857-9935-950F707A4C73}"/>
              </a:ext>
            </a:extLst>
          </p:cNvPr>
          <p:cNvPicPr>
            <a:picLocks noChangeAspect="1"/>
          </p:cNvPicPr>
          <p:nvPr/>
        </p:nvPicPr>
        <p:blipFill>
          <a:blip r:embed="rId2"/>
          <a:stretch>
            <a:fillRect/>
          </a:stretch>
        </p:blipFill>
        <p:spPr>
          <a:xfrm>
            <a:off x="873006" y="1309816"/>
            <a:ext cx="10272789" cy="6423881"/>
          </a:xfrm>
          <a:prstGeom prst="rect">
            <a:avLst/>
          </a:prstGeom>
        </p:spPr>
      </p:pic>
    </p:spTree>
    <p:extLst>
      <p:ext uri="{BB962C8B-B14F-4D97-AF65-F5344CB8AC3E}">
        <p14:creationId xmlns:p14="http://schemas.microsoft.com/office/powerpoint/2010/main" val="5634776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4C758C-D1FB-4AE4-B0D3-46D05F4984E8}"/>
              </a:ext>
            </a:extLst>
          </p:cNvPr>
          <p:cNvSpPr>
            <a:spLocks noGrp="1"/>
          </p:cNvSpPr>
          <p:nvPr>
            <p:ph type="title"/>
          </p:nvPr>
        </p:nvSpPr>
        <p:spPr/>
        <p:txBody>
          <a:bodyPr/>
          <a:lstStyle/>
          <a:p>
            <a:r>
              <a:rPr lang="en-US" altLang="zh-CN" dirty="0" err="1"/>
              <a:t>Nessues</a:t>
            </a:r>
            <a:r>
              <a:rPr lang="zh-CN" altLang="en-US" dirty="0"/>
              <a:t>扫描</a:t>
            </a:r>
          </a:p>
        </p:txBody>
      </p:sp>
      <p:pic>
        <p:nvPicPr>
          <p:cNvPr id="4" name="图片 3">
            <a:extLst>
              <a:ext uri="{FF2B5EF4-FFF2-40B4-BE49-F238E27FC236}">
                <a16:creationId xmlns:a16="http://schemas.microsoft.com/office/drawing/2014/main" id="{4889F759-14B8-4FE0-94E0-FE86DECE4BD2}"/>
              </a:ext>
            </a:extLst>
          </p:cNvPr>
          <p:cNvPicPr>
            <a:picLocks noChangeAspect="1"/>
          </p:cNvPicPr>
          <p:nvPr/>
        </p:nvPicPr>
        <p:blipFill>
          <a:blip r:embed="rId2"/>
          <a:stretch>
            <a:fillRect/>
          </a:stretch>
        </p:blipFill>
        <p:spPr>
          <a:xfrm>
            <a:off x="483027" y="1334529"/>
            <a:ext cx="11400053" cy="6254527"/>
          </a:xfrm>
          <a:prstGeom prst="rect">
            <a:avLst/>
          </a:prstGeom>
        </p:spPr>
      </p:pic>
    </p:spTree>
    <p:extLst>
      <p:ext uri="{BB962C8B-B14F-4D97-AF65-F5344CB8AC3E}">
        <p14:creationId xmlns:p14="http://schemas.microsoft.com/office/powerpoint/2010/main" val="15288347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4694D-061F-4EA2-A7F9-618FF5D6A22B}"/>
              </a:ext>
            </a:extLst>
          </p:cNvPr>
          <p:cNvSpPr>
            <a:spLocks noGrp="1"/>
          </p:cNvSpPr>
          <p:nvPr>
            <p:ph type="title"/>
          </p:nvPr>
        </p:nvSpPr>
        <p:spPr/>
        <p:txBody>
          <a:bodyPr/>
          <a:lstStyle/>
          <a:p>
            <a:r>
              <a:rPr lang="zh-CN" altLang="en-US" dirty="0"/>
              <a:t>安全周报</a:t>
            </a:r>
          </a:p>
        </p:txBody>
      </p:sp>
      <p:pic>
        <p:nvPicPr>
          <p:cNvPr id="4" name="图片 3">
            <a:extLst>
              <a:ext uri="{FF2B5EF4-FFF2-40B4-BE49-F238E27FC236}">
                <a16:creationId xmlns:a16="http://schemas.microsoft.com/office/drawing/2014/main" id="{3A9562D6-3026-4DD8-BC2B-4030D7E980F3}"/>
              </a:ext>
            </a:extLst>
          </p:cNvPr>
          <p:cNvPicPr>
            <a:picLocks noChangeAspect="1"/>
          </p:cNvPicPr>
          <p:nvPr/>
        </p:nvPicPr>
        <p:blipFill>
          <a:blip r:embed="rId2"/>
          <a:stretch>
            <a:fillRect/>
          </a:stretch>
        </p:blipFill>
        <p:spPr>
          <a:xfrm>
            <a:off x="368001" y="1334529"/>
            <a:ext cx="11455997" cy="5823465"/>
          </a:xfrm>
          <a:prstGeom prst="rect">
            <a:avLst/>
          </a:prstGeom>
        </p:spPr>
      </p:pic>
    </p:spTree>
    <p:extLst>
      <p:ext uri="{BB962C8B-B14F-4D97-AF65-F5344CB8AC3E}">
        <p14:creationId xmlns:p14="http://schemas.microsoft.com/office/powerpoint/2010/main" val="2699393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0A1900-A718-47E4-AF44-235F9D3B83C3}"/>
              </a:ext>
            </a:extLst>
          </p:cNvPr>
          <p:cNvSpPr>
            <a:spLocks noGrp="1"/>
          </p:cNvSpPr>
          <p:nvPr>
            <p:ph type="title"/>
          </p:nvPr>
        </p:nvSpPr>
        <p:spPr/>
        <p:txBody>
          <a:bodyPr/>
          <a:lstStyle/>
          <a:p>
            <a:r>
              <a:rPr lang="zh-CN" altLang="en-US" dirty="0"/>
              <a:t>代码检测</a:t>
            </a:r>
          </a:p>
        </p:txBody>
      </p:sp>
      <p:pic>
        <p:nvPicPr>
          <p:cNvPr id="4" name="图片 3">
            <a:extLst>
              <a:ext uri="{FF2B5EF4-FFF2-40B4-BE49-F238E27FC236}">
                <a16:creationId xmlns:a16="http://schemas.microsoft.com/office/drawing/2014/main" id="{F8D9A630-AF18-487B-B8F2-08A98E0F253E}"/>
              </a:ext>
            </a:extLst>
          </p:cNvPr>
          <p:cNvPicPr>
            <a:picLocks noChangeAspect="1"/>
          </p:cNvPicPr>
          <p:nvPr/>
        </p:nvPicPr>
        <p:blipFill>
          <a:blip r:embed="rId2"/>
          <a:stretch>
            <a:fillRect/>
          </a:stretch>
        </p:blipFill>
        <p:spPr>
          <a:xfrm>
            <a:off x="662941" y="1352733"/>
            <a:ext cx="10882184" cy="5310733"/>
          </a:xfrm>
          <a:prstGeom prst="rect">
            <a:avLst/>
          </a:prstGeom>
        </p:spPr>
      </p:pic>
    </p:spTree>
    <p:extLst>
      <p:ext uri="{BB962C8B-B14F-4D97-AF65-F5344CB8AC3E}">
        <p14:creationId xmlns:p14="http://schemas.microsoft.com/office/powerpoint/2010/main" val="13752817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E32C83-9C0E-4C1E-87F1-23A433920E52}"/>
              </a:ext>
            </a:extLst>
          </p:cNvPr>
          <p:cNvSpPr>
            <a:spLocks noGrp="1"/>
          </p:cNvSpPr>
          <p:nvPr>
            <p:ph type="title"/>
          </p:nvPr>
        </p:nvSpPr>
        <p:spPr/>
        <p:txBody>
          <a:bodyPr/>
          <a:lstStyle/>
          <a:p>
            <a:r>
              <a:rPr lang="zh-CN" altLang="en-US" dirty="0"/>
              <a:t>真实场景下出现的问题</a:t>
            </a:r>
          </a:p>
        </p:txBody>
      </p:sp>
      <p:sp>
        <p:nvSpPr>
          <p:cNvPr id="3" name="文本框 2">
            <a:extLst>
              <a:ext uri="{FF2B5EF4-FFF2-40B4-BE49-F238E27FC236}">
                <a16:creationId xmlns:a16="http://schemas.microsoft.com/office/drawing/2014/main" id="{4B7B670E-E430-4604-8C2B-8B0BDC16BE45}"/>
              </a:ext>
            </a:extLst>
          </p:cNvPr>
          <p:cNvSpPr txBox="1"/>
          <p:nvPr/>
        </p:nvSpPr>
        <p:spPr>
          <a:xfrm>
            <a:off x="889686" y="1458097"/>
            <a:ext cx="10689145" cy="5078313"/>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弱密码问题：早期的时候，密码默认</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位数字，不强制修改，不做复杂度要求，春节期间多次被检测出来</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要求修改，多次加班加点的修改，不同的平台出现同样的问题。</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代码不转义问题：</a:t>
            </a:r>
            <a:r>
              <a:rPr lang="en-US" altLang="zh-CN" dirty="0">
                <a:latin typeface="微软雅黑" panose="020B0503020204020204" pitchFamily="34" charset="-122"/>
                <a:ea typeface="微软雅黑" panose="020B0503020204020204" pitchFamily="34" charset="-122"/>
              </a:rPr>
              <a:t>XSS</a:t>
            </a:r>
            <a:r>
              <a:rPr lang="zh-CN" altLang="en-US" dirty="0">
                <a:latin typeface="微软雅黑" panose="020B0503020204020204" pitchFamily="34" charset="-122"/>
                <a:ea typeface="微软雅黑" panose="020B0503020204020204" pitchFamily="34" charset="-122"/>
              </a:rPr>
              <a:t>跨站、</a:t>
            </a:r>
            <a:r>
              <a:rPr lang="en-US" altLang="zh-CN" dirty="0">
                <a:latin typeface="微软雅黑" panose="020B0503020204020204" pitchFamily="34" charset="-122"/>
                <a:ea typeface="微软雅黑" panose="020B0503020204020204" pitchFamily="34" charset="-122"/>
              </a:rPr>
              <a:t>URL</a:t>
            </a:r>
            <a:r>
              <a:rPr lang="zh-CN" altLang="en-US" dirty="0">
                <a:latin typeface="微软雅黑" panose="020B0503020204020204" pitchFamily="34" charset="-122"/>
                <a:ea typeface="微软雅黑" panose="020B0503020204020204" pitchFamily="34" charset="-122"/>
              </a:rPr>
              <a:t>包含、文件包含，同样在多个项目中被发现。</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重要信息不做多重验证问题：修改支付金额，修改用户提款信息，修改银行卡号对应关系等等</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安全配置问题：重要端口不做白名单，管理端口开放到外网，服务安全设置未开启。</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solidFill>
                  <a:srgbClr val="FF0000"/>
                </a:solidFill>
                <a:latin typeface="微软雅黑" panose="020B0503020204020204" pitchFamily="34" charset="-122"/>
                <a:ea typeface="微软雅黑" panose="020B0503020204020204" pitchFamily="34" charset="-122"/>
              </a:rPr>
              <a:t>权限验证缺失问题：个人操作权限未验证，任意操作他人账号信息，任意读取他人信息。</a:t>
            </a:r>
            <a:endParaRPr lang="en-US" altLang="zh-CN" dirty="0">
              <a:solidFill>
                <a:srgbClr val="FF0000"/>
              </a:solidFill>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短信登录绕过问题：验证码直接返回到客户端。</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短信爆破问题：验证码无过期时间，验证码无尝试次数。</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账号枚举爆破问题：登录失败提示不同的错误信息，账号未加锁定机制。</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敏感信息未加密未脱敏问题：敏感信息直接传输，不加密不脱敏，可枚举用户</a:t>
            </a:r>
            <a:r>
              <a:rPr lang="en-US" altLang="zh-CN" dirty="0">
                <a:latin typeface="微软雅黑" panose="020B0503020204020204" pitchFamily="34" charset="-122"/>
                <a:ea typeface="微软雅黑" panose="020B0503020204020204" pitchFamily="34" charset="-122"/>
              </a:rPr>
              <a:t>ID</a:t>
            </a:r>
            <a:r>
              <a:rPr lang="zh-CN" altLang="en-US" dirty="0">
                <a:latin typeface="微软雅黑" panose="020B0503020204020204" pitchFamily="34" charset="-122"/>
                <a:ea typeface="微软雅黑" panose="020B0503020204020204" pitchFamily="34" charset="-122"/>
              </a:rPr>
              <a:t>获取。</a:t>
            </a:r>
          </a:p>
        </p:txBody>
      </p:sp>
    </p:spTree>
    <p:extLst>
      <p:ext uri="{BB962C8B-B14F-4D97-AF65-F5344CB8AC3E}">
        <p14:creationId xmlns:p14="http://schemas.microsoft.com/office/powerpoint/2010/main" val="28582868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3AFCD5-88EF-45EC-B0E5-E03A50FA4DC3}"/>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产品设计中出现的问题</a:t>
            </a:r>
          </a:p>
        </p:txBody>
      </p:sp>
      <p:sp>
        <p:nvSpPr>
          <p:cNvPr id="3" name="文本框 2">
            <a:extLst>
              <a:ext uri="{FF2B5EF4-FFF2-40B4-BE49-F238E27FC236}">
                <a16:creationId xmlns:a16="http://schemas.microsoft.com/office/drawing/2014/main" id="{6E25E7D0-E32D-4B55-BEA2-9E857F8E426D}"/>
              </a:ext>
            </a:extLst>
          </p:cNvPr>
          <p:cNvSpPr txBox="1"/>
          <p:nvPr/>
        </p:nvSpPr>
        <p:spPr>
          <a:xfrm>
            <a:off x="852616" y="1482811"/>
            <a:ext cx="3302507" cy="2585323"/>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弱密码</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密码复杂度不足</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登录验证强度不足</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无密码过期时间</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无账号锁定时限</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无强制修改密码</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用户协议合规</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查看用户协议不能超过</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次点击</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用户注销按钮或告知</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426998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B3D805-EC07-4504-9940-847E3C02260E}"/>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独立部署中出现的问题</a:t>
            </a:r>
          </a:p>
        </p:txBody>
      </p:sp>
      <p:sp>
        <p:nvSpPr>
          <p:cNvPr id="3" name="文本框 2">
            <a:extLst>
              <a:ext uri="{FF2B5EF4-FFF2-40B4-BE49-F238E27FC236}">
                <a16:creationId xmlns:a16="http://schemas.microsoft.com/office/drawing/2014/main" id="{036F85ED-7018-4B42-BA79-38DCAFAAFAB5}"/>
              </a:ext>
            </a:extLst>
          </p:cNvPr>
          <p:cNvSpPr txBox="1"/>
          <p:nvPr/>
        </p:nvSpPr>
        <p:spPr>
          <a:xfrm>
            <a:off x="852616" y="1470454"/>
            <a:ext cx="2723823" cy="1754326"/>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前置机端口开放随意</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ftp</a:t>
            </a:r>
            <a:r>
              <a:rPr lang="zh-CN" altLang="en-US" dirty="0">
                <a:latin typeface="微软雅黑" panose="020B0503020204020204" pitchFamily="34" charset="-122"/>
                <a:ea typeface="微软雅黑" panose="020B0503020204020204" pitchFamily="34" charset="-122"/>
              </a:rPr>
              <a:t>匿名开启</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弱密码</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管理端口公网开放</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内部资料服务器公网开放</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漏洞补丁不做维护</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72376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7887CA-A1FA-4A0D-8687-2B6693465BA1}"/>
              </a:ext>
            </a:extLst>
          </p:cNvPr>
          <p:cNvSpPr>
            <a:spLocks noGrp="1"/>
          </p:cNvSpPr>
          <p:nvPr>
            <p:ph type="title"/>
          </p:nvPr>
        </p:nvSpPr>
        <p:spPr/>
        <p:txBody>
          <a:bodyPr/>
          <a:lstStyle/>
          <a:p>
            <a:r>
              <a:rPr lang="zh-CN" altLang="en-US" dirty="0"/>
              <a:t>业务系统的建立过程</a:t>
            </a:r>
          </a:p>
        </p:txBody>
      </p:sp>
      <p:sp>
        <p:nvSpPr>
          <p:cNvPr id="3" name="文本框 2">
            <a:extLst>
              <a:ext uri="{FF2B5EF4-FFF2-40B4-BE49-F238E27FC236}">
                <a16:creationId xmlns:a16="http://schemas.microsoft.com/office/drawing/2014/main" id="{25ECBA9E-538A-4863-996B-7C53E15CF7E4}"/>
              </a:ext>
            </a:extLst>
          </p:cNvPr>
          <p:cNvSpPr txBox="1"/>
          <p:nvPr/>
        </p:nvSpPr>
        <p:spPr>
          <a:xfrm>
            <a:off x="662941" y="1322173"/>
            <a:ext cx="10424649" cy="3693319"/>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新的问题来了，数据安全法来了，我们需要考虑安全问题了</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架构上我们开始要增加检验环节</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代码上我们要增加多重验证步骤和加密方式</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我们需要考虑系统的安全性问题和持续的安全维护</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我们需要考虑代码的健壮性和安全性</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系统层：应用防火墙（</a:t>
            </a:r>
            <a:r>
              <a:rPr lang="en-US" altLang="zh-CN" dirty="0" err="1">
                <a:latin typeface="微软雅黑" panose="020B0503020204020204" pitchFamily="34" charset="-122"/>
                <a:ea typeface="微软雅黑" panose="020B0503020204020204" pitchFamily="34" charset="-122"/>
              </a:rPr>
              <a:t>waf</a:t>
            </a:r>
            <a:r>
              <a:rPr lang="zh-CN" altLang="en-US" dirty="0">
                <a:latin typeface="微软雅黑" panose="020B0503020204020204" pitchFamily="34" charset="-122"/>
                <a:ea typeface="微软雅黑" panose="020B0503020204020204" pitchFamily="34" charset="-122"/>
              </a:rPr>
              <a:t>）、补丁管理工具、独立隔离环境（</a:t>
            </a:r>
            <a:r>
              <a:rPr lang="en-US" altLang="zh-CN" dirty="0" err="1">
                <a:latin typeface="微软雅黑" panose="020B0503020204020204" pitchFamily="34" charset="-122"/>
                <a:ea typeface="微软雅黑" panose="020B0503020204020204" pitchFamily="34" charset="-122"/>
              </a:rPr>
              <a:t>vpc</a:t>
            </a:r>
            <a:r>
              <a:rPr lang="zh-CN" altLang="en-US" dirty="0">
                <a:latin typeface="微软雅黑" panose="020B0503020204020204" pitchFamily="34" charset="-122"/>
                <a:ea typeface="微软雅黑" panose="020B0503020204020204" pitchFamily="34" charset="-122"/>
              </a:rPr>
              <a:t>）、防火墙、病毒查杀、爆破防御</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代码层：多重验证、</a:t>
            </a:r>
            <a:r>
              <a:rPr lang="en-US" altLang="zh-CN" dirty="0" err="1">
                <a:latin typeface="微软雅黑" panose="020B0503020204020204" pitchFamily="34" charset="-122"/>
                <a:ea typeface="微软雅黑" panose="020B0503020204020204" pitchFamily="34" charset="-122"/>
              </a:rPr>
              <a:t>ssl</a:t>
            </a:r>
            <a:r>
              <a:rPr lang="zh-CN" altLang="en-US" dirty="0">
                <a:latin typeface="微软雅黑" panose="020B0503020204020204" pitchFamily="34" charset="-122"/>
                <a:ea typeface="微软雅黑" panose="020B0503020204020204" pitchFamily="34" charset="-122"/>
              </a:rPr>
              <a:t>传输加密、角色权限验证、符号转义、敏感信息脱敏加密、数字签名</a:t>
            </a:r>
          </a:p>
        </p:txBody>
      </p:sp>
    </p:spTree>
    <p:extLst>
      <p:ext uri="{BB962C8B-B14F-4D97-AF65-F5344CB8AC3E}">
        <p14:creationId xmlns:p14="http://schemas.microsoft.com/office/powerpoint/2010/main" val="14611050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2B6410-1E2D-4993-9CD2-5719DE35C08E}"/>
              </a:ext>
            </a:extLst>
          </p:cNvPr>
          <p:cNvSpPr>
            <a:spLocks noGrp="1"/>
          </p:cNvSpPr>
          <p:nvPr>
            <p:ph type="title"/>
          </p:nvPr>
        </p:nvSpPr>
        <p:spPr/>
        <p:txBody>
          <a:bodyPr/>
          <a:lstStyle/>
          <a:p>
            <a:r>
              <a:rPr lang="zh-CN" altLang="en-US" dirty="0"/>
              <a:t>代码中出现的问题</a:t>
            </a:r>
          </a:p>
        </p:txBody>
      </p:sp>
      <p:sp>
        <p:nvSpPr>
          <p:cNvPr id="3" name="文本框 2">
            <a:extLst>
              <a:ext uri="{FF2B5EF4-FFF2-40B4-BE49-F238E27FC236}">
                <a16:creationId xmlns:a16="http://schemas.microsoft.com/office/drawing/2014/main" id="{E84661DC-3CEF-4FC9-A88B-4FEB7EDDD4A0}"/>
              </a:ext>
            </a:extLst>
          </p:cNvPr>
          <p:cNvSpPr txBox="1"/>
          <p:nvPr/>
        </p:nvSpPr>
        <p:spPr>
          <a:xfrm>
            <a:off x="827903" y="1458097"/>
            <a:ext cx="2723823" cy="2585323"/>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XSS</a:t>
            </a:r>
            <a:r>
              <a:rPr lang="zh-CN" altLang="en-US" dirty="0">
                <a:latin typeface="微软雅黑" panose="020B0503020204020204" pitchFamily="34" charset="-122"/>
                <a:ea typeface="微软雅黑" panose="020B0503020204020204" pitchFamily="34" charset="-122"/>
              </a:rPr>
              <a:t>跨站</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越权</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敏感信息泄露</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弱密码</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传输数据中账号密码明文</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交易支付金额篡改</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动作重放</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文件包含</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URL</a:t>
            </a:r>
            <a:r>
              <a:rPr lang="zh-CN" altLang="en-US" dirty="0">
                <a:latin typeface="微软雅黑" panose="020B0503020204020204" pitchFamily="34" charset="-122"/>
                <a:ea typeface="微软雅黑" panose="020B0503020204020204" pitchFamily="34" charset="-122"/>
              </a:rPr>
              <a:t>包含</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49173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A15D17-10DE-4889-8C1E-18768E8C5077}"/>
              </a:ext>
            </a:extLst>
          </p:cNvPr>
          <p:cNvSpPr>
            <a:spLocks noGrp="1"/>
          </p:cNvSpPr>
          <p:nvPr>
            <p:ph type="title"/>
          </p:nvPr>
        </p:nvSpPr>
        <p:spPr/>
        <p:txBody>
          <a:bodyPr/>
          <a:lstStyle/>
          <a:p>
            <a:r>
              <a:rPr lang="zh-CN" altLang="en-US" dirty="0"/>
              <a:t>安全还需要做的事情</a:t>
            </a:r>
          </a:p>
        </p:txBody>
      </p:sp>
      <p:sp>
        <p:nvSpPr>
          <p:cNvPr id="3" name="文本框 2">
            <a:extLst>
              <a:ext uri="{FF2B5EF4-FFF2-40B4-BE49-F238E27FC236}">
                <a16:creationId xmlns:a16="http://schemas.microsoft.com/office/drawing/2014/main" id="{3BA2E679-836B-4CFE-B16F-69295ECC3C21}"/>
              </a:ext>
            </a:extLst>
          </p:cNvPr>
          <p:cNvSpPr txBox="1"/>
          <p:nvPr/>
        </p:nvSpPr>
        <p:spPr>
          <a:xfrm>
            <a:off x="827903" y="1519881"/>
            <a:ext cx="5955476" cy="3139321"/>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安全团队建设：</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系统架构、项目合规、安全审计</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系统架构：</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白盒审计工具、渗透测试、数据审计工具、产品安全评审</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项目合规：</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内部安全评测、白皮书文档、项目资料统一培训</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安全审计：</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人员行为审计、内部越权审计、流程合规审计</a:t>
            </a:r>
          </a:p>
        </p:txBody>
      </p:sp>
    </p:spTree>
    <p:extLst>
      <p:ext uri="{BB962C8B-B14F-4D97-AF65-F5344CB8AC3E}">
        <p14:creationId xmlns:p14="http://schemas.microsoft.com/office/powerpoint/2010/main" val="9223584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3C14CD-9DAC-456D-AEB0-8E8171E7B217}"/>
              </a:ext>
            </a:extLst>
          </p:cNvPr>
          <p:cNvSpPr>
            <a:spLocks noGrp="1"/>
          </p:cNvSpPr>
          <p:nvPr>
            <p:ph type="title"/>
          </p:nvPr>
        </p:nvSpPr>
        <p:spPr>
          <a:xfrm>
            <a:off x="662941" y="486834"/>
            <a:ext cx="4539254" cy="481753"/>
          </a:xfrm>
        </p:spPr>
        <p:txBody>
          <a:bodyPr/>
          <a:lstStyle/>
          <a:p>
            <a:r>
              <a:rPr lang="zh-CN" altLang="en-US" dirty="0">
                <a:latin typeface="微软雅黑" panose="020B0503020204020204" pitchFamily="34" charset="-122"/>
                <a:ea typeface="微软雅黑" panose="020B0503020204020204" pitchFamily="34" charset="-122"/>
              </a:rPr>
              <a:t>运维与各部门对接情况</a:t>
            </a:r>
          </a:p>
        </p:txBody>
      </p:sp>
      <p:sp>
        <p:nvSpPr>
          <p:cNvPr id="3" name="文本框 2">
            <a:extLst>
              <a:ext uri="{FF2B5EF4-FFF2-40B4-BE49-F238E27FC236}">
                <a16:creationId xmlns:a16="http://schemas.microsoft.com/office/drawing/2014/main" id="{073149C4-73CB-42A6-B1C5-8EF423406B7D}"/>
              </a:ext>
            </a:extLst>
          </p:cNvPr>
          <p:cNvSpPr txBox="1"/>
          <p:nvPr/>
        </p:nvSpPr>
        <p:spPr>
          <a:xfrm>
            <a:off x="803189" y="1421027"/>
            <a:ext cx="11033790" cy="2585323"/>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产品：大部分情况下无交集，安全上目前少量交集，产品的安全合规问题。</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研发：大部分情况下主要的交集对象，全方位接触，资源申请、环境调试、版本发布更新、安全漏洞修复、</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DEVOPS</a:t>
            </a:r>
            <a:r>
              <a:rPr lang="zh-CN" altLang="en-US" dirty="0">
                <a:latin typeface="微软雅黑" panose="020B0503020204020204" pitchFamily="34" charset="-122"/>
                <a:ea typeface="微软雅黑" panose="020B0503020204020204" pitchFamily="34" charset="-122"/>
              </a:rPr>
              <a:t>推进、</a:t>
            </a:r>
            <a:r>
              <a:rPr lang="en-US" altLang="zh-CN" dirty="0">
                <a:latin typeface="微软雅黑" panose="020B0503020204020204" pitchFamily="34" charset="-122"/>
                <a:ea typeface="微软雅黑" panose="020B0503020204020204" pitchFamily="34" charset="-122"/>
              </a:rPr>
              <a:t>DOCKER</a:t>
            </a:r>
            <a:r>
              <a:rPr lang="zh-CN" altLang="en-US" dirty="0">
                <a:latin typeface="微软雅黑" panose="020B0503020204020204" pitchFamily="34" charset="-122"/>
                <a:ea typeface="微软雅黑" panose="020B0503020204020204" pitchFamily="34" charset="-122"/>
              </a:rPr>
              <a:t>容器化推进、项目方案架构设计、数据结构变更评测。</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实施：有项目情况下交集，主要为项目中出现的调试问题。</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项目经理：项目交集较多，安全评测资料、安全评测、项目调试、版本更新发布、漏洞修复跟进、</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各地等保评测跟进。</a:t>
            </a:r>
          </a:p>
        </p:txBody>
      </p:sp>
    </p:spTree>
    <p:extLst>
      <p:ext uri="{BB962C8B-B14F-4D97-AF65-F5344CB8AC3E}">
        <p14:creationId xmlns:p14="http://schemas.microsoft.com/office/powerpoint/2010/main" val="9030759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7D209B-4E84-4252-B212-8BC3DAA5B3CE}"/>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关于背锅</a:t>
            </a:r>
          </a:p>
        </p:txBody>
      </p:sp>
      <p:sp>
        <p:nvSpPr>
          <p:cNvPr id="4" name="文本框 3">
            <a:extLst>
              <a:ext uri="{FF2B5EF4-FFF2-40B4-BE49-F238E27FC236}">
                <a16:creationId xmlns:a16="http://schemas.microsoft.com/office/drawing/2014/main" id="{B22762A4-634A-48BE-B3E8-F41D4789304F}"/>
              </a:ext>
            </a:extLst>
          </p:cNvPr>
          <p:cNvSpPr txBox="1"/>
          <p:nvPr/>
        </p:nvSpPr>
        <p:spPr>
          <a:xfrm>
            <a:off x="815546" y="1581665"/>
            <a:ext cx="2954655" cy="369332"/>
          </a:xfrm>
          <a:prstGeom prst="rect">
            <a:avLst/>
          </a:prstGeom>
          <a:noFill/>
        </p:spPr>
        <p:txBody>
          <a:bodyPr wrap="none" rtlCol="0">
            <a:spAutoFit/>
          </a:bodyPr>
          <a:lstStyle/>
          <a:p>
            <a:r>
              <a:rPr lang="zh-CN" altLang="en-US" dirty="0"/>
              <a:t>终归是挖掘机承担了所有！</a:t>
            </a:r>
            <a:endParaRPr lang="en-US" altLang="zh-CN" dirty="0"/>
          </a:p>
        </p:txBody>
      </p:sp>
      <p:sp>
        <p:nvSpPr>
          <p:cNvPr id="5" name="矩形 4">
            <a:extLst>
              <a:ext uri="{FF2B5EF4-FFF2-40B4-BE49-F238E27FC236}">
                <a16:creationId xmlns:a16="http://schemas.microsoft.com/office/drawing/2014/main" id="{3F429580-16D0-4DA2-92D1-80E23AE32123}"/>
              </a:ext>
            </a:extLst>
          </p:cNvPr>
          <p:cNvSpPr/>
          <p:nvPr/>
        </p:nvSpPr>
        <p:spPr>
          <a:xfrm>
            <a:off x="779866" y="2984043"/>
            <a:ext cx="1255880" cy="5251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系统故障</a:t>
            </a:r>
          </a:p>
        </p:txBody>
      </p:sp>
      <p:sp>
        <p:nvSpPr>
          <p:cNvPr id="7" name="矩形 6">
            <a:extLst>
              <a:ext uri="{FF2B5EF4-FFF2-40B4-BE49-F238E27FC236}">
                <a16:creationId xmlns:a16="http://schemas.microsoft.com/office/drawing/2014/main" id="{B0B35E9D-9528-48CC-A906-21F9D97060B4}"/>
              </a:ext>
            </a:extLst>
          </p:cNvPr>
          <p:cNvSpPr/>
          <p:nvPr/>
        </p:nvSpPr>
        <p:spPr>
          <a:xfrm>
            <a:off x="2528456" y="2323198"/>
            <a:ext cx="1575378" cy="481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研发：运维</a:t>
            </a:r>
          </a:p>
        </p:txBody>
      </p:sp>
      <p:sp>
        <p:nvSpPr>
          <p:cNvPr id="9" name="矩形 8">
            <a:extLst>
              <a:ext uri="{FF2B5EF4-FFF2-40B4-BE49-F238E27FC236}">
                <a16:creationId xmlns:a16="http://schemas.microsoft.com/office/drawing/2014/main" id="{D05FDF24-EA8C-4C16-B8B4-F820DA514A0F}"/>
              </a:ext>
            </a:extLst>
          </p:cNvPr>
          <p:cNvSpPr/>
          <p:nvPr/>
        </p:nvSpPr>
        <p:spPr>
          <a:xfrm>
            <a:off x="2528456" y="3465751"/>
            <a:ext cx="1575378" cy="5006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运维：！！！</a:t>
            </a:r>
          </a:p>
        </p:txBody>
      </p:sp>
      <p:sp>
        <p:nvSpPr>
          <p:cNvPr id="15" name="矩形 14">
            <a:extLst>
              <a:ext uri="{FF2B5EF4-FFF2-40B4-BE49-F238E27FC236}">
                <a16:creationId xmlns:a16="http://schemas.microsoft.com/office/drawing/2014/main" id="{49E42466-8F9E-495E-8D27-AA4FDEB1BE5C}"/>
              </a:ext>
            </a:extLst>
          </p:cNvPr>
          <p:cNvSpPr/>
          <p:nvPr/>
        </p:nvSpPr>
        <p:spPr>
          <a:xfrm>
            <a:off x="4626156" y="4627205"/>
            <a:ext cx="1795850" cy="5006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DEVOPS</a:t>
            </a:r>
            <a:r>
              <a:rPr lang="zh-CN" altLang="en-US" dirty="0"/>
              <a:t>：网络</a:t>
            </a:r>
          </a:p>
        </p:txBody>
      </p:sp>
      <p:sp>
        <p:nvSpPr>
          <p:cNvPr id="17" name="矩形 16">
            <a:extLst>
              <a:ext uri="{FF2B5EF4-FFF2-40B4-BE49-F238E27FC236}">
                <a16:creationId xmlns:a16="http://schemas.microsoft.com/office/drawing/2014/main" id="{4B9A55F0-A25B-42C4-A156-5416AF70909E}"/>
              </a:ext>
            </a:extLst>
          </p:cNvPr>
          <p:cNvSpPr/>
          <p:nvPr/>
        </p:nvSpPr>
        <p:spPr>
          <a:xfrm>
            <a:off x="4626156" y="3716078"/>
            <a:ext cx="1575378" cy="5006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DBA</a:t>
            </a:r>
            <a:r>
              <a:rPr lang="zh-CN" altLang="en-US" dirty="0"/>
              <a:t>：网络</a:t>
            </a:r>
          </a:p>
        </p:txBody>
      </p:sp>
      <p:sp>
        <p:nvSpPr>
          <p:cNvPr id="19" name="矩形 18">
            <a:extLst>
              <a:ext uri="{FF2B5EF4-FFF2-40B4-BE49-F238E27FC236}">
                <a16:creationId xmlns:a16="http://schemas.microsoft.com/office/drawing/2014/main" id="{3FDC095A-E620-4500-AD4F-BF83A62E97E3}"/>
              </a:ext>
            </a:extLst>
          </p:cNvPr>
          <p:cNvSpPr/>
          <p:nvPr/>
        </p:nvSpPr>
        <p:spPr>
          <a:xfrm>
            <a:off x="4643411" y="2804951"/>
            <a:ext cx="1575378" cy="5006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SA</a:t>
            </a:r>
            <a:r>
              <a:rPr lang="zh-CN" altLang="en-US" dirty="0"/>
              <a:t>：网络</a:t>
            </a:r>
          </a:p>
        </p:txBody>
      </p:sp>
      <p:sp>
        <p:nvSpPr>
          <p:cNvPr id="21" name="矩形 20">
            <a:extLst>
              <a:ext uri="{FF2B5EF4-FFF2-40B4-BE49-F238E27FC236}">
                <a16:creationId xmlns:a16="http://schemas.microsoft.com/office/drawing/2014/main" id="{70169A1D-1A90-4F49-8D4F-3A800A194152}"/>
              </a:ext>
            </a:extLst>
          </p:cNvPr>
          <p:cNvSpPr/>
          <p:nvPr/>
        </p:nvSpPr>
        <p:spPr>
          <a:xfrm>
            <a:off x="4643411" y="5538332"/>
            <a:ext cx="1575378" cy="5006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NE</a:t>
            </a:r>
            <a:r>
              <a:rPr lang="zh-CN" altLang="en-US" dirty="0"/>
              <a:t>：！！！</a:t>
            </a:r>
          </a:p>
        </p:txBody>
      </p:sp>
      <p:sp>
        <p:nvSpPr>
          <p:cNvPr id="23" name="矩形 22">
            <a:extLst>
              <a:ext uri="{FF2B5EF4-FFF2-40B4-BE49-F238E27FC236}">
                <a16:creationId xmlns:a16="http://schemas.microsoft.com/office/drawing/2014/main" id="{C368A291-0C37-41B0-BB5B-E9ABE37388C3}"/>
              </a:ext>
            </a:extLst>
          </p:cNvPr>
          <p:cNvSpPr/>
          <p:nvPr/>
        </p:nvSpPr>
        <p:spPr>
          <a:xfrm>
            <a:off x="10116328" y="5659281"/>
            <a:ext cx="1795847" cy="979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挖掘机：好吧，这次我挖了哪里的光纤？</a:t>
            </a:r>
          </a:p>
        </p:txBody>
      </p:sp>
      <p:sp>
        <p:nvSpPr>
          <p:cNvPr id="25" name="矩形 24">
            <a:extLst>
              <a:ext uri="{FF2B5EF4-FFF2-40B4-BE49-F238E27FC236}">
                <a16:creationId xmlns:a16="http://schemas.microsoft.com/office/drawing/2014/main" id="{8517C0B6-B3FD-4B23-B745-027EDC621339}"/>
              </a:ext>
            </a:extLst>
          </p:cNvPr>
          <p:cNvSpPr/>
          <p:nvPr/>
        </p:nvSpPr>
        <p:spPr>
          <a:xfrm>
            <a:off x="7131237" y="4280268"/>
            <a:ext cx="1795849" cy="5006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云厂商：挖掘机</a:t>
            </a:r>
          </a:p>
        </p:txBody>
      </p:sp>
      <p:sp>
        <p:nvSpPr>
          <p:cNvPr id="27" name="矩形 26">
            <a:extLst>
              <a:ext uri="{FF2B5EF4-FFF2-40B4-BE49-F238E27FC236}">
                <a16:creationId xmlns:a16="http://schemas.microsoft.com/office/drawing/2014/main" id="{BDC7E8A8-009C-468E-850D-500DFCE335D6}"/>
              </a:ext>
            </a:extLst>
          </p:cNvPr>
          <p:cNvSpPr/>
          <p:nvPr/>
        </p:nvSpPr>
        <p:spPr>
          <a:xfrm>
            <a:off x="7152247" y="5037678"/>
            <a:ext cx="1795848" cy="5006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运营商：挖掘机</a:t>
            </a:r>
          </a:p>
        </p:txBody>
      </p:sp>
      <p:sp>
        <p:nvSpPr>
          <p:cNvPr id="29" name="矩形 28">
            <a:extLst>
              <a:ext uri="{FF2B5EF4-FFF2-40B4-BE49-F238E27FC236}">
                <a16:creationId xmlns:a16="http://schemas.microsoft.com/office/drawing/2014/main" id="{AC1E654C-2CC6-4314-955B-A3FBBD8ED2D3}"/>
              </a:ext>
            </a:extLst>
          </p:cNvPr>
          <p:cNvSpPr/>
          <p:nvPr/>
        </p:nvSpPr>
        <p:spPr>
          <a:xfrm>
            <a:off x="7152248" y="5893371"/>
            <a:ext cx="1795847" cy="5006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挖掘机：！！！</a:t>
            </a:r>
          </a:p>
        </p:txBody>
      </p:sp>
      <p:cxnSp>
        <p:nvCxnSpPr>
          <p:cNvPr id="33" name="连接符: 肘形 32">
            <a:extLst>
              <a:ext uri="{FF2B5EF4-FFF2-40B4-BE49-F238E27FC236}">
                <a16:creationId xmlns:a16="http://schemas.microsoft.com/office/drawing/2014/main" id="{ED673AB5-E041-4729-B033-323DACA8F594}"/>
              </a:ext>
            </a:extLst>
          </p:cNvPr>
          <p:cNvCxnSpPr>
            <a:stCxn id="5" idx="3"/>
            <a:endCxn id="7" idx="1"/>
          </p:cNvCxnSpPr>
          <p:nvPr/>
        </p:nvCxnSpPr>
        <p:spPr>
          <a:xfrm flipV="1">
            <a:off x="2035746" y="2564075"/>
            <a:ext cx="492710" cy="68254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连接符: 肘形 34">
            <a:extLst>
              <a:ext uri="{FF2B5EF4-FFF2-40B4-BE49-F238E27FC236}">
                <a16:creationId xmlns:a16="http://schemas.microsoft.com/office/drawing/2014/main" id="{5BAD0539-9A18-46C8-910B-248C20C09189}"/>
              </a:ext>
            </a:extLst>
          </p:cNvPr>
          <p:cNvCxnSpPr>
            <a:stCxn id="5" idx="3"/>
            <a:endCxn id="9" idx="1"/>
          </p:cNvCxnSpPr>
          <p:nvPr/>
        </p:nvCxnSpPr>
        <p:spPr>
          <a:xfrm>
            <a:off x="2035746" y="3246624"/>
            <a:ext cx="492710" cy="46945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连接符: 肘形 36">
            <a:extLst>
              <a:ext uri="{FF2B5EF4-FFF2-40B4-BE49-F238E27FC236}">
                <a16:creationId xmlns:a16="http://schemas.microsoft.com/office/drawing/2014/main" id="{173E16EA-079B-4220-AB49-4E0FF646CA5A}"/>
              </a:ext>
            </a:extLst>
          </p:cNvPr>
          <p:cNvCxnSpPr>
            <a:stCxn id="9" idx="3"/>
            <a:endCxn id="19" idx="1"/>
          </p:cNvCxnSpPr>
          <p:nvPr/>
        </p:nvCxnSpPr>
        <p:spPr>
          <a:xfrm flipV="1">
            <a:off x="4103834" y="3055278"/>
            <a:ext cx="539577" cy="6608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连接符: 肘形 38">
            <a:extLst>
              <a:ext uri="{FF2B5EF4-FFF2-40B4-BE49-F238E27FC236}">
                <a16:creationId xmlns:a16="http://schemas.microsoft.com/office/drawing/2014/main" id="{0B1A3D96-3AA4-4620-9D14-55D5DE0F5E66}"/>
              </a:ext>
            </a:extLst>
          </p:cNvPr>
          <p:cNvCxnSpPr>
            <a:stCxn id="9" idx="3"/>
            <a:endCxn id="17" idx="1"/>
          </p:cNvCxnSpPr>
          <p:nvPr/>
        </p:nvCxnSpPr>
        <p:spPr>
          <a:xfrm>
            <a:off x="4103834" y="3716078"/>
            <a:ext cx="522322" cy="2503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连接符: 肘形 40">
            <a:extLst>
              <a:ext uri="{FF2B5EF4-FFF2-40B4-BE49-F238E27FC236}">
                <a16:creationId xmlns:a16="http://schemas.microsoft.com/office/drawing/2014/main" id="{2F7E5920-1512-4C13-83CF-5AF1AA745CBA}"/>
              </a:ext>
            </a:extLst>
          </p:cNvPr>
          <p:cNvCxnSpPr>
            <a:stCxn id="9" idx="3"/>
            <a:endCxn id="15" idx="1"/>
          </p:cNvCxnSpPr>
          <p:nvPr/>
        </p:nvCxnSpPr>
        <p:spPr>
          <a:xfrm>
            <a:off x="4103834" y="3716078"/>
            <a:ext cx="522322" cy="116145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连接符: 肘形 42">
            <a:extLst>
              <a:ext uri="{FF2B5EF4-FFF2-40B4-BE49-F238E27FC236}">
                <a16:creationId xmlns:a16="http://schemas.microsoft.com/office/drawing/2014/main" id="{EB031971-D383-46C6-BDE7-68BDC0184D5C}"/>
              </a:ext>
            </a:extLst>
          </p:cNvPr>
          <p:cNvCxnSpPr>
            <a:stCxn id="9" idx="3"/>
            <a:endCxn id="21" idx="1"/>
          </p:cNvCxnSpPr>
          <p:nvPr/>
        </p:nvCxnSpPr>
        <p:spPr>
          <a:xfrm>
            <a:off x="4103834" y="3716078"/>
            <a:ext cx="539577" cy="207258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连接符: 肘形 44">
            <a:extLst>
              <a:ext uri="{FF2B5EF4-FFF2-40B4-BE49-F238E27FC236}">
                <a16:creationId xmlns:a16="http://schemas.microsoft.com/office/drawing/2014/main" id="{6E06489A-BE00-40AF-B4EB-34526CF69B44}"/>
              </a:ext>
            </a:extLst>
          </p:cNvPr>
          <p:cNvCxnSpPr>
            <a:stCxn id="21" idx="3"/>
            <a:endCxn id="25" idx="1"/>
          </p:cNvCxnSpPr>
          <p:nvPr/>
        </p:nvCxnSpPr>
        <p:spPr>
          <a:xfrm flipV="1">
            <a:off x="6218789" y="4530595"/>
            <a:ext cx="912448" cy="12580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连接符: 肘形 46">
            <a:extLst>
              <a:ext uri="{FF2B5EF4-FFF2-40B4-BE49-F238E27FC236}">
                <a16:creationId xmlns:a16="http://schemas.microsoft.com/office/drawing/2014/main" id="{29AE3E71-DFA6-4169-98E1-DFBE1198D93D}"/>
              </a:ext>
            </a:extLst>
          </p:cNvPr>
          <p:cNvCxnSpPr>
            <a:stCxn id="21" idx="3"/>
            <a:endCxn id="27" idx="1"/>
          </p:cNvCxnSpPr>
          <p:nvPr/>
        </p:nvCxnSpPr>
        <p:spPr>
          <a:xfrm flipV="1">
            <a:off x="6218789" y="5288005"/>
            <a:ext cx="933458" cy="50065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连接符: 肘形 48">
            <a:extLst>
              <a:ext uri="{FF2B5EF4-FFF2-40B4-BE49-F238E27FC236}">
                <a16:creationId xmlns:a16="http://schemas.microsoft.com/office/drawing/2014/main" id="{8A2DB95E-6834-48F5-9041-7C98A722975E}"/>
              </a:ext>
            </a:extLst>
          </p:cNvPr>
          <p:cNvCxnSpPr>
            <a:cxnSpLocks/>
            <a:stCxn id="21" idx="3"/>
            <a:endCxn id="29" idx="1"/>
          </p:cNvCxnSpPr>
          <p:nvPr/>
        </p:nvCxnSpPr>
        <p:spPr>
          <a:xfrm>
            <a:off x="6218789" y="5788659"/>
            <a:ext cx="933459" cy="35503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连接符: 肘形 50">
            <a:extLst>
              <a:ext uri="{FF2B5EF4-FFF2-40B4-BE49-F238E27FC236}">
                <a16:creationId xmlns:a16="http://schemas.microsoft.com/office/drawing/2014/main" id="{01F50248-FE56-4D1D-A8B9-9F98C3BCB24C}"/>
              </a:ext>
            </a:extLst>
          </p:cNvPr>
          <p:cNvCxnSpPr>
            <a:cxnSpLocks/>
            <a:stCxn id="29" idx="3"/>
            <a:endCxn id="23" idx="1"/>
          </p:cNvCxnSpPr>
          <p:nvPr/>
        </p:nvCxnSpPr>
        <p:spPr>
          <a:xfrm>
            <a:off x="8948095" y="6143698"/>
            <a:ext cx="1168233" cy="549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58979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BAB94FC-C481-4D05-AC35-43BD3E77DA9B}"/>
              </a:ext>
            </a:extLst>
          </p:cNvPr>
          <p:cNvSpPr txBox="1"/>
          <p:nvPr/>
        </p:nvSpPr>
        <p:spPr>
          <a:xfrm>
            <a:off x="5286633" y="3429000"/>
            <a:ext cx="1299519" cy="707886"/>
          </a:xfrm>
          <a:prstGeom prst="rect">
            <a:avLst/>
          </a:prstGeom>
          <a:noFill/>
        </p:spPr>
        <p:txBody>
          <a:bodyPr wrap="square" rtlCol="0">
            <a:spAutoFit/>
          </a:bodyPr>
          <a:lstStyle/>
          <a:p>
            <a:r>
              <a:rPr lang="zh-CN" altLang="en-US" sz="4000" b="1" dirty="0">
                <a:latin typeface="微软雅黑" panose="020B0503020204020204" pitchFamily="34" charset="-122"/>
                <a:ea typeface="微软雅黑" panose="020B0503020204020204" pitchFamily="34" charset="-122"/>
              </a:rPr>
              <a:t>谢谢！</a:t>
            </a:r>
          </a:p>
        </p:txBody>
      </p:sp>
    </p:spTree>
    <p:extLst>
      <p:ext uri="{BB962C8B-B14F-4D97-AF65-F5344CB8AC3E}">
        <p14:creationId xmlns:p14="http://schemas.microsoft.com/office/powerpoint/2010/main" val="2089674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83777-87DC-430A-B73B-86E85A8C3E1F}"/>
              </a:ext>
            </a:extLst>
          </p:cNvPr>
          <p:cNvSpPr>
            <a:spLocks noGrp="1"/>
          </p:cNvSpPr>
          <p:nvPr>
            <p:ph type="title"/>
          </p:nvPr>
        </p:nvSpPr>
        <p:spPr/>
        <p:txBody>
          <a:bodyPr/>
          <a:lstStyle/>
          <a:p>
            <a:r>
              <a:rPr lang="zh-CN" altLang="en-US" dirty="0"/>
              <a:t>业务系统的建立过程</a:t>
            </a:r>
          </a:p>
        </p:txBody>
      </p:sp>
      <p:pic>
        <p:nvPicPr>
          <p:cNvPr id="8" name="图片 7">
            <a:extLst>
              <a:ext uri="{FF2B5EF4-FFF2-40B4-BE49-F238E27FC236}">
                <a16:creationId xmlns:a16="http://schemas.microsoft.com/office/drawing/2014/main" id="{4A9FEEB5-773F-443C-A4E5-BC7C934C32E8}"/>
              </a:ext>
            </a:extLst>
          </p:cNvPr>
          <p:cNvPicPr>
            <a:picLocks noChangeAspect="1"/>
          </p:cNvPicPr>
          <p:nvPr/>
        </p:nvPicPr>
        <p:blipFill>
          <a:blip r:embed="rId2"/>
          <a:stretch>
            <a:fillRect/>
          </a:stretch>
        </p:blipFill>
        <p:spPr>
          <a:xfrm>
            <a:off x="1052025" y="1210962"/>
            <a:ext cx="9513001" cy="6858000"/>
          </a:xfrm>
          <a:prstGeom prst="rect">
            <a:avLst/>
          </a:prstGeom>
        </p:spPr>
      </p:pic>
    </p:spTree>
    <p:extLst>
      <p:ext uri="{BB962C8B-B14F-4D97-AF65-F5344CB8AC3E}">
        <p14:creationId xmlns:p14="http://schemas.microsoft.com/office/powerpoint/2010/main" val="2201712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35DE12-620D-49FD-9C47-66A140D3B7C4}"/>
              </a:ext>
            </a:extLst>
          </p:cNvPr>
          <p:cNvSpPr>
            <a:spLocks noGrp="1"/>
          </p:cNvSpPr>
          <p:nvPr>
            <p:ph type="title"/>
          </p:nvPr>
        </p:nvSpPr>
        <p:spPr/>
        <p:txBody>
          <a:bodyPr/>
          <a:lstStyle/>
          <a:p>
            <a:r>
              <a:rPr lang="zh-CN" altLang="en-US" dirty="0"/>
              <a:t>业务系统的建立过程</a:t>
            </a:r>
          </a:p>
        </p:txBody>
      </p:sp>
      <p:sp>
        <p:nvSpPr>
          <p:cNvPr id="4" name="文本框 3">
            <a:extLst>
              <a:ext uri="{FF2B5EF4-FFF2-40B4-BE49-F238E27FC236}">
                <a16:creationId xmlns:a16="http://schemas.microsoft.com/office/drawing/2014/main" id="{DBDAB309-C3C2-4AC1-AEBB-879C17E8D06A}"/>
              </a:ext>
            </a:extLst>
          </p:cNvPr>
          <p:cNvSpPr txBox="1"/>
          <p:nvPr/>
        </p:nvSpPr>
        <p:spPr>
          <a:xfrm>
            <a:off x="815546" y="1359243"/>
            <a:ext cx="5493812" cy="3693319"/>
          </a:xfrm>
          <a:prstGeom prst="rect">
            <a:avLst/>
          </a:prstGeom>
          <a:noFill/>
        </p:spPr>
        <p:txBody>
          <a:bodyPr wrap="none" rtlCol="0">
            <a:spAutoFit/>
          </a:bodyPr>
          <a:lstStyle/>
          <a:p>
            <a:r>
              <a:rPr lang="zh-CN" altLang="en-US" dirty="0"/>
              <a:t>到了这里，系统的基本架构已经基本完成</a:t>
            </a:r>
            <a:endParaRPr lang="en-US" altLang="zh-CN" dirty="0"/>
          </a:p>
          <a:p>
            <a:endParaRPr lang="en-US" altLang="zh-CN" dirty="0"/>
          </a:p>
          <a:p>
            <a:r>
              <a:rPr lang="zh-CN" altLang="en-US" dirty="0"/>
              <a:t>大并发下，我们要对需求进行优化</a:t>
            </a:r>
            <a:endParaRPr lang="en-US" altLang="zh-CN" dirty="0"/>
          </a:p>
          <a:p>
            <a:endParaRPr lang="en-US" altLang="zh-CN" dirty="0"/>
          </a:p>
          <a:p>
            <a:r>
              <a:rPr lang="zh-CN" altLang="en-US" dirty="0"/>
              <a:t>我们将同类型的业务代码组件放到一起</a:t>
            </a:r>
            <a:endParaRPr lang="en-US" altLang="zh-CN" dirty="0"/>
          </a:p>
          <a:p>
            <a:endParaRPr lang="en-US" altLang="zh-CN" dirty="0"/>
          </a:p>
          <a:p>
            <a:r>
              <a:rPr lang="zh-CN" altLang="en-US" dirty="0"/>
              <a:t>我们要考虑前后端的分离</a:t>
            </a:r>
            <a:endParaRPr lang="en-US" altLang="zh-CN" dirty="0"/>
          </a:p>
          <a:p>
            <a:endParaRPr lang="en-US" altLang="zh-CN" dirty="0"/>
          </a:p>
          <a:p>
            <a:r>
              <a:rPr lang="zh-CN" altLang="en-US" dirty="0"/>
              <a:t>我们需要提前对业务的故障做出响应</a:t>
            </a:r>
            <a:endParaRPr lang="en-US" altLang="zh-CN" dirty="0"/>
          </a:p>
          <a:p>
            <a:endParaRPr lang="en-US" altLang="zh-CN" dirty="0"/>
          </a:p>
          <a:p>
            <a:r>
              <a:rPr lang="zh-CN" altLang="en-US" dirty="0"/>
              <a:t>我们要有统一的日志管理体系</a:t>
            </a:r>
            <a:endParaRPr lang="en-US" altLang="zh-CN" dirty="0"/>
          </a:p>
          <a:p>
            <a:endParaRPr lang="en-US" altLang="zh-CN" dirty="0"/>
          </a:p>
          <a:p>
            <a:r>
              <a:rPr lang="zh-CN" altLang="en-US" dirty="0"/>
              <a:t>我们需要对使用的辅助性质的工具进行划分独立网段</a:t>
            </a:r>
            <a:endParaRPr lang="en-US" altLang="zh-CN" dirty="0"/>
          </a:p>
        </p:txBody>
      </p:sp>
    </p:spTree>
    <p:extLst>
      <p:ext uri="{BB962C8B-B14F-4D97-AF65-F5344CB8AC3E}">
        <p14:creationId xmlns:p14="http://schemas.microsoft.com/office/powerpoint/2010/main" val="345057153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6772</TotalTime>
  <Words>3643</Words>
  <Application>Microsoft Office PowerPoint</Application>
  <PresentationFormat>宽屏</PresentationFormat>
  <Paragraphs>363</Paragraphs>
  <Slides>74</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74</vt:i4>
      </vt:variant>
    </vt:vector>
  </HeadingPairs>
  <TitlesOfParts>
    <vt:vector size="83" baseType="lpstr">
      <vt:lpstr>-apple-system</vt:lpstr>
      <vt:lpstr>等线</vt:lpstr>
      <vt:lpstr>思源黑体 CN Bold</vt:lpstr>
      <vt:lpstr>宋体</vt:lpstr>
      <vt:lpstr>微软雅黑</vt:lpstr>
      <vt:lpstr>Arial</vt:lpstr>
      <vt:lpstr>Calibri</vt:lpstr>
      <vt:lpstr>Calibri Light</vt:lpstr>
      <vt:lpstr>Office 主题</vt:lpstr>
      <vt:lpstr>PowerPoint 演示文稿</vt:lpstr>
      <vt:lpstr>什么是运维</vt:lpstr>
      <vt:lpstr>业务系统的建立过程</vt:lpstr>
      <vt:lpstr>业务系统的建立过程</vt:lpstr>
      <vt:lpstr>业务系统的建立过程</vt:lpstr>
      <vt:lpstr>业务系统的建立过程</vt:lpstr>
      <vt:lpstr>业务系统的建立过程</vt:lpstr>
      <vt:lpstr>业务系统的建立过程</vt:lpstr>
      <vt:lpstr>业务系统的建立过程</vt:lpstr>
      <vt:lpstr>最终-我们的系统完成了</vt:lpstr>
      <vt:lpstr>运维在这个过程中做什么</vt:lpstr>
      <vt:lpstr>如何保障业务稳定运行</vt:lpstr>
      <vt:lpstr>SLA体系</vt:lpstr>
      <vt:lpstr>SLA体系</vt:lpstr>
      <vt:lpstr>SLA体系</vt:lpstr>
      <vt:lpstr>SLA体系</vt:lpstr>
      <vt:lpstr>SLA体系</vt:lpstr>
      <vt:lpstr>SLA体系</vt:lpstr>
      <vt:lpstr>SLA体系</vt:lpstr>
      <vt:lpstr>我们的监控指标-应用健康状态</vt:lpstr>
      <vt:lpstr>我们的监控指标-日志状态</vt:lpstr>
      <vt:lpstr>我们的监控指标-系统资源</vt:lpstr>
      <vt:lpstr>我们的监控指标-访问情况</vt:lpstr>
      <vt:lpstr>我们的监控指标-热点监控</vt:lpstr>
      <vt:lpstr>我们的监控指标-异常分析</vt:lpstr>
      <vt:lpstr>我们的监控指标-异常CPU分析</vt:lpstr>
      <vt:lpstr>我们的监控指标-服务可用性</vt:lpstr>
      <vt:lpstr>我们的监控指标-站点管理</vt:lpstr>
      <vt:lpstr>我们的监控指标-站点可用性</vt:lpstr>
      <vt:lpstr>我们的监控指标-站点响应</vt:lpstr>
      <vt:lpstr>我们的监控指标-线上告警</vt:lpstr>
      <vt:lpstr>云环境下如何实现运维的体系建设</vt:lpstr>
      <vt:lpstr>云环境下如何实现运维的体系建设</vt:lpstr>
      <vt:lpstr>云环境下如何实现运维的体系建设</vt:lpstr>
      <vt:lpstr>云环境下如何实现运维的体系建设</vt:lpstr>
      <vt:lpstr>云环境下如何实现运维的体系建设</vt:lpstr>
      <vt:lpstr>云环境下如何实现运维的体系建设</vt:lpstr>
      <vt:lpstr>云环境下如何实现运维的体系建设</vt:lpstr>
      <vt:lpstr>云环境下如何实现运维的体系建设</vt:lpstr>
      <vt:lpstr>云环境下如何实现运维的体系建设</vt:lpstr>
      <vt:lpstr>云环境下如何实现运维的体系建设</vt:lpstr>
      <vt:lpstr>云环境下如何实现运维的体系建设</vt:lpstr>
      <vt:lpstr>云环境下如何实现运维的体系建设</vt:lpstr>
      <vt:lpstr>云环境下如何实现运维的体系建设</vt:lpstr>
      <vt:lpstr>云环境下如何实现运维的体系建设</vt:lpstr>
      <vt:lpstr>云环境下如何实现运维的体系建设</vt:lpstr>
      <vt:lpstr>云环境下如何实现运维的体系建设</vt:lpstr>
      <vt:lpstr>云环境下如何实现运维的体系建设</vt:lpstr>
      <vt:lpstr>运维团队</vt:lpstr>
      <vt:lpstr>运维团队-IT运维</vt:lpstr>
      <vt:lpstr>运维团队-业务运维</vt:lpstr>
      <vt:lpstr>运维团队-日常管理运维</vt:lpstr>
      <vt:lpstr>运维对技能方面的要求</vt:lpstr>
      <vt:lpstr>管理制度</vt:lpstr>
      <vt:lpstr>如何保证数据的安全可靠</vt:lpstr>
      <vt:lpstr>我们的安全体系</vt:lpstr>
      <vt:lpstr>漏洞扫描</vt:lpstr>
      <vt:lpstr>安全总览</vt:lpstr>
      <vt:lpstr>补丁修复升级</vt:lpstr>
      <vt:lpstr>Web攻击统计</vt:lpstr>
      <vt:lpstr>Web攻击统计</vt:lpstr>
      <vt:lpstr>信息泄露扫描</vt:lpstr>
      <vt:lpstr>Awvs扫描</vt:lpstr>
      <vt:lpstr>Nessues扫描</vt:lpstr>
      <vt:lpstr>安全周报</vt:lpstr>
      <vt:lpstr>代码检测</vt:lpstr>
      <vt:lpstr>真实场景下出现的问题</vt:lpstr>
      <vt:lpstr>产品设计中出现的问题</vt:lpstr>
      <vt:lpstr>独立部署中出现的问题</vt:lpstr>
      <vt:lpstr>代码中出现的问题</vt:lpstr>
      <vt:lpstr>安全还需要做的事情</vt:lpstr>
      <vt:lpstr>运维与各部门对接情况</vt:lpstr>
      <vt:lpstr>关于背锅</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admin</cp:lastModifiedBy>
  <cp:revision>128</cp:revision>
  <dcterms:created xsi:type="dcterms:W3CDTF">2020-07-20T02:57:37Z</dcterms:created>
  <dcterms:modified xsi:type="dcterms:W3CDTF">2020-07-29T08:46:58Z</dcterms:modified>
</cp:coreProperties>
</file>